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5143500" cx="9144000"/>
  <p:notesSz cx="6858000" cy="9144000"/>
  <p:embeddedFontLst>
    <p:embeddedFont>
      <p:font typeface="Garamond"/>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5" roundtripDataSignature="AMtx7mgp0zUbO53kuVgzjPqXqbp9I/g4s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Garamond-regular.fntdata"/><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Garamond-italic.fntdata"/><Relationship Id="rId10" Type="http://schemas.openxmlformats.org/officeDocument/2006/relationships/slide" Target="slides/slide6.xml"/><Relationship Id="rId32" Type="http://schemas.openxmlformats.org/officeDocument/2006/relationships/font" Target="fonts/Garamond-bold.fntdata"/><Relationship Id="rId13" Type="http://schemas.openxmlformats.org/officeDocument/2006/relationships/slide" Target="slides/slide9.xml"/><Relationship Id="rId35" Type="http://customschemas.google.com/relationships/presentationmetadata" Target="metadata"/><Relationship Id="rId12" Type="http://schemas.openxmlformats.org/officeDocument/2006/relationships/slide" Target="slides/slide8.xml"/><Relationship Id="rId34" Type="http://schemas.openxmlformats.org/officeDocument/2006/relationships/font" Target="fonts/Garamond-bold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latin typeface="Arial"/>
                <a:ea typeface="Arial"/>
                <a:cs typeface="Arial"/>
                <a:sym typeface="Arial"/>
              </a:defRPr>
            </a:lvl5pPr>
            <a:lvl6pPr indent="-228600" lvl="5" marL="2743200" marR="0" rtl="0" algn="l">
              <a:spcBef>
                <a:spcPts val="0"/>
              </a:spcBef>
              <a:spcAft>
                <a:spcPts val="0"/>
              </a:spcAft>
              <a:buSzPts val="1400"/>
              <a:buNone/>
              <a:defRPr b="0" i="0" sz="14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4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4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400" u="none" cap="none" strike="noStrike">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 name="Google Shape;4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 name="Google Shape;58;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 name="Google Shape;6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 name="Google Shape;7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 name="Google Shape;7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8"/>
          <p:cNvSpPr txBox="1"/>
          <p:nvPr>
            <p:ph type="title"/>
          </p:nvPr>
        </p:nvSpPr>
        <p:spPr>
          <a:xfrm>
            <a:off x="311708" y="744574"/>
            <a:ext cx="8520601" cy="2052601"/>
          </a:xfrm>
          <a:prstGeom prst="rect">
            <a:avLst/>
          </a:prstGeom>
          <a:noFill/>
          <a:ln>
            <a:noFill/>
          </a:ln>
        </p:spPr>
        <p:txBody>
          <a:bodyPr anchorCtr="0" anchor="b" bIns="91400" lIns="91400" spcFirstLastPara="1" rIns="91400" wrap="square" tIns="91400">
            <a:normAutofit/>
          </a:bodyPr>
          <a:lstStyle>
            <a:lvl1pPr lvl="0" algn="ctr">
              <a:lnSpc>
                <a:spcPct val="100000"/>
              </a:lnSpc>
              <a:spcBef>
                <a:spcPts val="0"/>
              </a:spcBef>
              <a:spcAft>
                <a:spcPts val="0"/>
              </a:spcAft>
              <a:buClr>
                <a:srgbClr val="000000"/>
              </a:buClr>
              <a:buSzPts val="5200"/>
              <a:buFont typeface="Arial"/>
              <a:buNone/>
              <a:defRPr sz="52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1" name="Google Shape;11;p28"/>
          <p:cNvSpPr txBox="1"/>
          <p:nvPr>
            <p:ph idx="1" type="body"/>
          </p:nvPr>
        </p:nvSpPr>
        <p:spPr>
          <a:xfrm>
            <a:off x="311699" y="2834125"/>
            <a:ext cx="8520602" cy="792601"/>
          </a:xfrm>
          <a:prstGeom prst="rect">
            <a:avLst/>
          </a:prstGeom>
          <a:noFill/>
          <a:ln>
            <a:noFill/>
          </a:ln>
        </p:spPr>
        <p:txBody>
          <a:bodyPr anchorCtr="0" anchor="t" bIns="91400" lIns="91400" spcFirstLastPara="1" rIns="91400" wrap="square" tIns="91400">
            <a:normAutofit/>
          </a:bodyPr>
          <a:lstStyle>
            <a:lvl1pPr indent="-228600" lvl="0" marL="457200" algn="ctr">
              <a:lnSpc>
                <a:spcPct val="100000"/>
              </a:lnSpc>
              <a:spcBef>
                <a:spcPts val="0"/>
              </a:spcBef>
              <a:spcAft>
                <a:spcPts val="0"/>
              </a:spcAft>
              <a:buClr>
                <a:srgbClr val="585858"/>
              </a:buClr>
              <a:buSzPts val="2800"/>
              <a:buFont typeface="Arial"/>
              <a:buNone/>
              <a:defRPr sz="2800"/>
            </a:lvl1pPr>
            <a:lvl2pPr indent="-228600" lvl="1" marL="914400" algn="ctr">
              <a:lnSpc>
                <a:spcPct val="100000"/>
              </a:lnSpc>
              <a:spcBef>
                <a:spcPts val="0"/>
              </a:spcBef>
              <a:spcAft>
                <a:spcPts val="0"/>
              </a:spcAft>
              <a:buClr>
                <a:srgbClr val="585858"/>
              </a:buClr>
              <a:buSzPts val="2800"/>
              <a:buFont typeface="Arial"/>
              <a:buNone/>
              <a:defRPr sz="2800"/>
            </a:lvl2pPr>
            <a:lvl3pPr indent="-228600" lvl="2" marL="1371600" algn="ctr">
              <a:lnSpc>
                <a:spcPct val="100000"/>
              </a:lnSpc>
              <a:spcBef>
                <a:spcPts val="0"/>
              </a:spcBef>
              <a:spcAft>
                <a:spcPts val="0"/>
              </a:spcAft>
              <a:buClr>
                <a:srgbClr val="585858"/>
              </a:buClr>
              <a:buSzPts val="2800"/>
              <a:buFont typeface="Arial"/>
              <a:buNone/>
              <a:defRPr sz="2800"/>
            </a:lvl3pPr>
            <a:lvl4pPr indent="-228600" lvl="3" marL="1828800" algn="ctr">
              <a:lnSpc>
                <a:spcPct val="100000"/>
              </a:lnSpc>
              <a:spcBef>
                <a:spcPts val="0"/>
              </a:spcBef>
              <a:spcAft>
                <a:spcPts val="0"/>
              </a:spcAft>
              <a:buClr>
                <a:srgbClr val="585858"/>
              </a:buClr>
              <a:buSzPts val="2800"/>
              <a:buFont typeface="Arial"/>
              <a:buNone/>
              <a:defRPr sz="2800"/>
            </a:lvl4pPr>
            <a:lvl5pPr indent="-228600" lvl="4" marL="2286000" algn="ctr">
              <a:lnSpc>
                <a:spcPct val="100000"/>
              </a:lnSpc>
              <a:spcBef>
                <a:spcPts val="0"/>
              </a:spcBef>
              <a:spcAft>
                <a:spcPts val="0"/>
              </a:spcAft>
              <a:buClr>
                <a:srgbClr val="585858"/>
              </a:buClr>
              <a:buSzPts val="2800"/>
              <a:buFont typeface="Arial"/>
              <a:buNone/>
              <a:defRPr sz="2800"/>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12" name="Google Shape;12;p28"/>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_NUMBER">
  <p:cSld name="BIG_NUMBER">
    <p:spTree>
      <p:nvGrpSpPr>
        <p:cNvPr id="42" name="Shape 42"/>
        <p:cNvGrpSpPr/>
        <p:nvPr/>
      </p:nvGrpSpPr>
      <p:grpSpPr>
        <a:xfrm>
          <a:off x="0" y="0"/>
          <a:ext cx="0" cy="0"/>
          <a:chOff x="0" y="0"/>
          <a:chExt cx="0" cy="0"/>
        </a:xfrm>
      </p:grpSpPr>
      <p:sp>
        <p:nvSpPr>
          <p:cNvPr id="43" name="Google Shape;43;p37"/>
          <p:cNvSpPr txBox="1"/>
          <p:nvPr>
            <p:ph hasCustomPrompt="1" type="title"/>
          </p:nvPr>
        </p:nvSpPr>
        <p:spPr>
          <a:xfrm>
            <a:off x="311699" y="1106125"/>
            <a:ext cx="8520602" cy="1963500"/>
          </a:xfrm>
          <a:prstGeom prst="rect">
            <a:avLst/>
          </a:prstGeom>
          <a:noFill/>
          <a:ln>
            <a:noFill/>
          </a:ln>
        </p:spPr>
        <p:txBody>
          <a:bodyPr anchorCtr="0" anchor="b" bIns="91400" lIns="91400" spcFirstLastPara="1" rIns="91400" wrap="square" tIns="91400">
            <a:normAutofit/>
          </a:bodyPr>
          <a:lstStyle>
            <a:lvl1pPr lvl="0" algn="ctr">
              <a:lnSpc>
                <a:spcPct val="100000"/>
              </a:lnSpc>
              <a:spcBef>
                <a:spcPts val="0"/>
              </a:spcBef>
              <a:spcAft>
                <a:spcPts val="0"/>
              </a:spcAft>
              <a:buClr>
                <a:srgbClr val="000000"/>
              </a:buClr>
              <a:buSzPts val="12000"/>
              <a:buFont typeface="Arial"/>
              <a:buNone/>
              <a:defRPr sz="120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r>
              <a:t>xx%</a:t>
            </a:r>
          </a:p>
        </p:txBody>
      </p:sp>
      <p:sp>
        <p:nvSpPr>
          <p:cNvPr id="44" name="Google Shape;44;p37"/>
          <p:cNvSpPr txBox="1"/>
          <p:nvPr>
            <p:ph idx="1" type="body"/>
          </p:nvPr>
        </p:nvSpPr>
        <p:spPr>
          <a:xfrm>
            <a:off x="311699" y="3152225"/>
            <a:ext cx="8520602" cy="1300800"/>
          </a:xfrm>
          <a:prstGeom prst="rect">
            <a:avLst/>
          </a:prstGeom>
          <a:noFill/>
          <a:ln>
            <a:noFill/>
          </a:ln>
        </p:spPr>
        <p:txBody>
          <a:bodyPr anchorCtr="0" anchor="t" bIns="91400" lIns="91400" spcFirstLastPara="1" rIns="91400" wrap="square" tIns="91400">
            <a:normAutofit/>
          </a:bodyPr>
          <a:lstStyle>
            <a:lvl1pPr indent="-342900" lvl="0" marL="457200" algn="ctr">
              <a:lnSpc>
                <a:spcPct val="115000"/>
              </a:lnSpc>
              <a:spcBef>
                <a:spcPts val="0"/>
              </a:spcBef>
              <a:spcAft>
                <a:spcPts val="0"/>
              </a:spcAft>
              <a:buSzPts val="1800"/>
              <a:buChar char="●"/>
              <a:defRPr/>
            </a:lvl1pPr>
            <a:lvl2pPr indent="-342900" lvl="1" marL="914400" algn="ctr">
              <a:lnSpc>
                <a:spcPct val="115000"/>
              </a:lnSpc>
              <a:spcBef>
                <a:spcPts val="0"/>
              </a:spcBef>
              <a:spcAft>
                <a:spcPts val="0"/>
              </a:spcAft>
              <a:buSzPts val="1800"/>
              <a:buChar char="○"/>
              <a:defRPr/>
            </a:lvl2pPr>
            <a:lvl3pPr indent="-342900" lvl="2" marL="1371600" algn="ctr">
              <a:lnSpc>
                <a:spcPct val="115000"/>
              </a:lnSpc>
              <a:spcBef>
                <a:spcPts val="0"/>
              </a:spcBef>
              <a:spcAft>
                <a:spcPts val="0"/>
              </a:spcAft>
              <a:buSzPts val="1800"/>
              <a:buChar char="■"/>
              <a:defRPr/>
            </a:lvl3pPr>
            <a:lvl4pPr indent="-342900" lvl="3" marL="1828800" algn="ctr">
              <a:lnSpc>
                <a:spcPct val="115000"/>
              </a:lnSpc>
              <a:spcBef>
                <a:spcPts val="0"/>
              </a:spcBef>
              <a:spcAft>
                <a:spcPts val="0"/>
              </a:spcAft>
              <a:buSzPts val="1800"/>
              <a:buChar char="●"/>
              <a:defRPr/>
            </a:lvl4pPr>
            <a:lvl5pPr indent="-342900" lvl="4" marL="2286000" algn="ctr">
              <a:lnSpc>
                <a:spcPct val="115000"/>
              </a:lnSpc>
              <a:spcBef>
                <a:spcPts val="0"/>
              </a:spcBef>
              <a:spcAft>
                <a:spcPts val="0"/>
              </a:spcAft>
              <a:buSzPts val="1800"/>
              <a:buChar char="○"/>
              <a:defRPr/>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45" name="Google Shape;45;p37"/>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tx">
  <p:cSld name="TITLE_AND_BODY">
    <p:spTree>
      <p:nvGrpSpPr>
        <p:cNvPr id="13" name="Shape 13"/>
        <p:cNvGrpSpPr/>
        <p:nvPr/>
      </p:nvGrpSpPr>
      <p:grpSpPr>
        <a:xfrm>
          <a:off x="0" y="0"/>
          <a:ext cx="0" cy="0"/>
          <a:chOff x="0" y="0"/>
          <a:chExt cx="0" cy="0"/>
        </a:xfrm>
      </p:grpSpPr>
      <p:sp>
        <p:nvSpPr>
          <p:cNvPr id="14" name="Google Shape;14;p29"/>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type="titleOnly">
  <p:cSld name="TITLE_ONLY">
    <p:spTree>
      <p:nvGrpSpPr>
        <p:cNvPr id="15" name="Shape 15"/>
        <p:cNvGrpSpPr/>
        <p:nvPr/>
      </p:nvGrpSpPr>
      <p:grpSpPr>
        <a:xfrm>
          <a:off x="0" y="0"/>
          <a:ext cx="0" cy="0"/>
          <a:chOff x="0" y="0"/>
          <a:chExt cx="0" cy="0"/>
        </a:xfrm>
      </p:grpSpPr>
      <p:sp>
        <p:nvSpPr>
          <p:cNvPr id="16" name="Google Shape;16;p30"/>
          <p:cNvSpPr txBox="1"/>
          <p:nvPr>
            <p:ph type="title"/>
          </p:nvPr>
        </p:nvSpPr>
        <p:spPr>
          <a:xfrm>
            <a:off x="311699" y="445025"/>
            <a:ext cx="8520602" cy="572701"/>
          </a:xfrm>
          <a:prstGeom prst="rect">
            <a:avLst/>
          </a:prstGeom>
          <a:noFill/>
          <a:ln>
            <a:noFill/>
          </a:ln>
        </p:spPr>
        <p:txBody>
          <a:bodyPr anchorCtr="0" anchor="t" bIns="91400" lIns="91400" spcFirstLastPara="1" rIns="91400" wrap="square" tIns="9140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7" name="Google Shape;17;p30"/>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type="secHead">
  <p:cSld name="SECTION_HEADER">
    <p:spTree>
      <p:nvGrpSpPr>
        <p:cNvPr id="18" name="Shape 18"/>
        <p:cNvGrpSpPr/>
        <p:nvPr/>
      </p:nvGrpSpPr>
      <p:grpSpPr>
        <a:xfrm>
          <a:off x="0" y="0"/>
          <a:ext cx="0" cy="0"/>
          <a:chOff x="0" y="0"/>
          <a:chExt cx="0" cy="0"/>
        </a:xfrm>
      </p:grpSpPr>
      <p:sp>
        <p:nvSpPr>
          <p:cNvPr id="19" name="Google Shape;19;p31"/>
          <p:cNvSpPr txBox="1"/>
          <p:nvPr>
            <p:ph type="title"/>
          </p:nvPr>
        </p:nvSpPr>
        <p:spPr>
          <a:xfrm>
            <a:off x="311699" y="2150849"/>
            <a:ext cx="8520602" cy="841801"/>
          </a:xfrm>
          <a:prstGeom prst="rect">
            <a:avLst/>
          </a:prstGeom>
          <a:noFill/>
          <a:ln>
            <a:noFill/>
          </a:ln>
        </p:spPr>
        <p:txBody>
          <a:bodyPr anchorCtr="0" anchor="ctr" bIns="91400" lIns="91400" spcFirstLastPara="1" rIns="91400" wrap="square" tIns="91400">
            <a:normAutofit/>
          </a:bodyPr>
          <a:lstStyle>
            <a:lvl1pPr lvl="0" algn="ctr">
              <a:lnSpc>
                <a:spcPct val="100000"/>
              </a:lnSpc>
              <a:spcBef>
                <a:spcPts val="0"/>
              </a:spcBef>
              <a:spcAft>
                <a:spcPts val="0"/>
              </a:spcAft>
              <a:buClr>
                <a:srgbClr val="000000"/>
              </a:buClr>
              <a:buSzPts val="3600"/>
              <a:buFont typeface="Arial"/>
              <a:buNone/>
              <a:defRPr sz="36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0" name="Google Shape;20;p31"/>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 type="twoColTx">
  <p:cSld name="TITLE_AND_TWO_COLUMNS">
    <p:spTree>
      <p:nvGrpSpPr>
        <p:cNvPr id="21" name="Shape 21"/>
        <p:cNvGrpSpPr/>
        <p:nvPr/>
      </p:nvGrpSpPr>
      <p:grpSpPr>
        <a:xfrm>
          <a:off x="0" y="0"/>
          <a:ext cx="0" cy="0"/>
          <a:chOff x="0" y="0"/>
          <a:chExt cx="0" cy="0"/>
        </a:xfrm>
      </p:grpSpPr>
      <p:sp>
        <p:nvSpPr>
          <p:cNvPr id="22" name="Google Shape;22;p32"/>
          <p:cNvSpPr txBox="1"/>
          <p:nvPr>
            <p:ph type="title"/>
          </p:nvPr>
        </p:nvSpPr>
        <p:spPr>
          <a:xfrm>
            <a:off x="311699" y="445025"/>
            <a:ext cx="8520602" cy="572701"/>
          </a:xfrm>
          <a:prstGeom prst="rect">
            <a:avLst/>
          </a:prstGeom>
          <a:noFill/>
          <a:ln>
            <a:noFill/>
          </a:ln>
        </p:spPr>
        <p:txBody>
          <a:bodyPr anchorCtr="0" anchor="t" bIns="91400" lIns="91400" spcFirstLastPara="1" rIns="91400" wrap="square" tIns="9140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3" name="Google Shape;23;p32"/>
          <p:cNvSpPr txBox="1"/>
          <p:nvPr>
            <p:ph idx="1" type="body"/>
          </p:nvPr>
        </p:nvSpPr>
        <p:spPr>
          <a:xfrm>
            <a:off x="311699" y="1152475"/>
            <a:ext cx="3999902" cy="3416400"/>
          </a:xfrm>
          <a:prstGeom prst="rect">
            <a:avLst/>
          </a:prstGeom>
          <a:noFill/>
          <a:ln>
            <a:noFill/>
          </a:ln>
        </p:spPr>
        <p:txBody>
          <a:bodyPr anchorCtr="0" anchor="t" bIns="91400" lIns="91400" spcFirstLastPara="1" rIns="91400" wrap="square" tIns="91400">
            <a:norm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0"/>
              </a:spcBef>
              <a:spcAft>
                <a:spcPts val="0"/>
              </a:spcAft>
              <a:buSzPts val="1400"/>
              <a:buChar char="○"/>
              <a:defRPr sz="1400"/>
            </a:lvl2pPr>
            <a:lvl3pPr indent="-317500" lvl="2" marL="1371600" algn="l">
              <a:lnSpc>
                <a:spcPct val="115000"/>
              </a:lnSpc>
              <a:spcBef>
                <a:spcPts val="0"/>
              </a:spcBef>
              <a:spcAft>
                <a:spcPts val="0"/>
              </a:spcAft>
              <a:buSzPts val="1400"/>
              <a:buChar char="■"/>
              <a:defRPr sz="1400"/>
            </a:lvl3pPr>
            <a:lvl4pPr indent="-317500" lvl="3" marL="1828800" algn="l">
              <a:lnSpc>
                <a:spcPct val="115000"/>
              </a:lnSpc>
              <a:spcBef>
                <a:spcPts val="0"/>
              </a:spcBef>
              <a:spcAft>
                <a:spcPts val="0"/>
              </a:spcAft>
              <a:buSzPts val="1400"/>
              <a:buChar char="●"/>
              <a:defRPr sz="1400"/>
            </a:lvl4pPr>
            <a:lvl5pPr indent="-317500" lvl="4" marL="2286000" algn="l">
              <a:lnSpc>
                <a:spcPct val="115000"/>
              </a:lnSpc>
              <a:spcBef>
                <a:spcPts val="0"/>
              </a:spcBef>
              <a:spcAft>
                <a:spcPts val="0"/>
              </a:spcAft>
              <a:buSzPts val="1400"/>
              <a:buChar char="○"/>
              <a:defRPr sz="1400"/>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24" name="Google Shape;24;p32"/>
          <p:cNvSpPr txBox="1"/>
          <p:nvPr>
            <p:ph idx="2" type="body"/>
          </p:nvPr>
        </p:nvSpPr>
        <p:spPr>
          <a:xfrm>
            <a:off x="4832399" y="1152475"/>
            <a:ext cx="3999902" cy="3416400"/>
          </a:xfrm>
          <a:prstGeom prst="rect">
            <a:avLst/>
          </a:prstGeom>
          <a:noFill/>
          <a:ln>
            <a:noFill/>
          </a:ln>
        </p:spPr>
        <p:txBody>
          <a:bodyPr anchorCtr="0" anchor="t" bIns="91400" lIns="91400" spcFirstLastPara="1" rIns="91400" wrap="square" tIns="91400">
            <a:normAutofit/>
          </a:bodyPr>
          <a:lstStyle>
            <a:lvl1pPr indent="-342900" lvl="0" marL="457200" algn="l">
              <a:lnSpc>
                <a:spcPct val="115000"/>
              </a:lnSpc>
              <a:spcBef>
                <a:spcPts val="0"/>
              </a:spcBef>
              <a:spcAft>
                <a:spcPts val="0"/>
              </a:spcAft>
              <a:buSzPts val="1800"/>
              <a:buChar char="●"/>
              <a:defRPr/>
            </a:lvl1pPr>
            <a:lvl2pPr indent="-342900" lvl="1" marL="914400" algn="l">
              <a:lnSpc>
                <a:spcPct val="115000"/>
              </a:lnSpc>
              <a:spcBef>
                <a:spcPts val="0"/>
              </a:spcBef>
              <a:spcAft>
                <a:spcPts val="0"/>
              </a:spcAft>
              <a:buSzPts val="1800"/>
              <a:buChar char="○"/>
              <a:defRPr/>
            </a:lvl2pPr>
            <a:lvl3pPr indent="-342900" lvl="2" marL="1371600" algn="l">
              <a:lnSpc>
                <a:spcPct val="115000"/>
              </a:lnSpc>
              <a:spcBef>
                <a:spcPts val="0"/>
              </a:spcBef>
              <a:spcAft>
                <a:spcPts val="0"/>
              </a:spcAft>
              <a:buSzPts val="1800"/>
              <a:buChar char="■"/>
              <a:defRPr/>
            </a:lvl3pPr>
            <a:lvl4pPr indent="-342900" lvl="3" marL="1828800" algn="l">
              <a:lnSpc>
                <a:spcPct val="115000"/>
              </a:lnSpc>
              <a:spcBef>
                <a:spcPts val="0"/>
              </a:spcBef>
              <a:spcAft>
                <a:spcPts val="0"/>
              </a:spcAft>
              <a:buSzPts val="1800"/>
              <a:buChar char="●"/>
              <a:defRPr/>
            </a:lvl4pPr>
            <a:lvl5pPr indent="-342900" lvl="4" marL="2286000" algn="l">
              <a:lnSpc>
                <a:spcPct val="115000"/>
              </a:lnSpc>
              <a:spcBef>
                <a:spcPts val="0"/>
              </a:spcBef>
              <a:spcAft>
                <a:spcPts val="0"/>
              </a:spcAft>
              <a:buSzPts val="1800"/>
              <a:buChar char="○"/>
              <a:defRPr/>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25" name="Google Shape;25;p32"/>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_COLUMN_TEXT">
  <p:cSld name="ONE_COLUMN_TEXT">
    <p:spTree>
      <p:nvGrpSpPr>
        <p:cNvPr id="26" name="Shape 26"/>
        <p:cNvGrpSpPr/>
        <p:nvPr/>
      </p:nvGrpSpPr>
      <p:grpSpPr>
        <a:xfrm>
          <a:off x="0" y="0"/>
          <a:ext cx="0" cy="0"/>
          <a:chOff x="0" y="0"/>
          <a:chExt cx="0" cy="0"/>
        </a:xfrm>
      </p:grpSpPr>
      <p:sp>
        <p:nvSpPr>
          <p:cNvPr id="27" name="Google Shape;27;p33"/>
          <p:cNvSpPr txBox="1"/>
          <p:nvPr>
            <p:ph type="title"/>
          </p:nvPr>
        </p:nvSpPr>
        <p:spPr>
          <a:xfrm>
            <a:off x="311699" y="555600"/>
            <a:ext cx="2808001" cy="755700"/>
          </a:xfrm>
          <a:prstGeom prst="rect">
            <a:avLst/>
          </a:prstGeom>
          <a:noFill/>
          <a:ln>
            <a:noFill/>
          </a:ln>
        </p:spPr>
        <p:txBody>
          <a:bodyPr anchorCtr="0" anchor="b" bIns="91400" lIns="91400" spcFirstLastPara="1" rIns="91400" wrap="square" tIns="91400">
            <a:normAutofit/>
          </a:bodyPr>
          <a:lstStyle>
            <a:lvl1pPr lvl="0" algn="l">
              <a:lnSpc>
                <a:spcPct val="100000"/>
              </a:lnSpc>
              <a:spcBef>
                <a:spcPts val="0"/>
              </a:spcBef>
              <a:spcAft>
                <a:spcPts val="0"/>
              </a:spcAft>
              <a:buClr>
                <a:srgbClr val="000000"/>
              </a:buClr>
              <a:buSzPts val="2400"/>
              <a:buFont typeface="Arial"/>
              <a:buNone/>
              <a:defRPr sz="24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8" name="Google Shape;28;p33"/>
          <p:cNvSpPr txBox="1"/>
          <p:nvPr>
            <p:ph idx="1" type="body"/>
          </p:nvPr>
        </p:nvSpPr>
        <p:spPr>
          <a:xfrm>
            <a:off x="311699" y="1389599"/>
            <a:ext cx="2808001" cy="3179401"/>
          </a:xfrm>
          <a:prstGeom prst="rect">
            <a:avLst/>
          </a:prstGeom>
          <a:noFill/>
          <a:ln>
            <a:noFill/>
          </a:ln>
        </p:spPr>
        <p:txBody>
          <a:bodyPr anchorCtr="0" anchor="t" bIns="91400" lIns="91400" spcFirstLastPara="1" rIns="91400" wrap="square" tIns="91400">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29" name="Google Shape;29;p33"/>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_POINT">
  <p:cSld name="MAIN_POINT">
    <p:spTree>
      <p:nvGrpSpPr>
        <p:cNvPr id="30" name="Shape 30"/>
        <p:cNvGrpSpPr/>
        <p:nvPr/>
      </p:nvGrpSpPr>
      <p:grpSpPr>
        <a:xfrm>
          <a:off x="0" y="0"/>
          <a:ext cx="0" cy="0"/>
          <a:chOff x="0" y="0"/>
          <a:chExt cx="0" cy="0"/>
        </a:xfrm>
      </p:grpSpPr>
      <p:sp>
        <p:nvSpPr>
          <p:cNvPr id="31" name="Google Shape;31;p34"/>
          <p:cNvSpPr txBox="1"/>
          <p:nvPr>
            <p:ph type="title"/>
          </p:nvPr>
        </p:nvSpPr>
        <p:spPr>
          <a:xfrm>
            <a:off x="490250" y="450149"/>
            <a:ext cx="6367801" cy="4090801"/>
          </a:xfrm>
          <a:prstGeom prst="rect">
            <a:avLst/>
          </a:prstGeom>
          <a:noFill/>
          <a:ln>
            <a:noFill/>
          </a:ln>
        </p:spPr>
        <p:txBody>
          <a:bodyPr anchorCtr="0" anchor="ctr" bIns="91400" lIns="91400" spcFirstLastPara="1" rIns="91400" wrap="square" tIns="91400">
            <a:normAutofit/>
          </a:bodyPr>
          <a:lstStyle>
            <a:lvl1pPr lvl="0" algn="l">
              <a:lnSpc>
                <a:spcPct val="100000"/>
              </a:lnSpc>
              <a:spcBef>
                <a:spcPts val="0"/>
              </a:spcBef>
              <a:spcAft>
                <a:spcPts val="0"/>
              </a:spcAft>
              <a:buClr>
                <a:srgbClr val="000000"/>
              </a:buClr>
              <a:buSzPts val="4800"/>
              <a:buFont typeface="Arial"/>
              <a:buNone/>
              <a:defRPr sz="48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32" name="Google Shape;32;p34"/>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TITLE_AND_DESCRIPTION">
  <p:cSld name="SECTION_TITLE_AND_DESCRIPTION">
    <p:spTree>
      <p:nvGrpSpPr>
        <p:cNvPr id="33" name="Shape 33"/>
        <p:cNvGrpSpPr/>
        <p:nvPr/>
      </p:nvGrpSpPr>
      <p:grpSpPr>
        <a:xfrm>
          <a:off x="0" y="0"/>
          <a:ext cx="0" cy="0"/>
          <a:chOff x="0" y="0"/>
          <a:chExt cx="0" cy="0"/>
        </a:xfrm>
      </p:grpSpPr>
      <p:sp>
        <p:nvSpPr>
          <p:cNvPr id="34" name="Google Shape;34;p35"/>
          <p:cNvSpPr/>
          <p:nvPr/>
        </p:nvSpPr>
        <p:spPr>
          <a:xfrm>
            <a:off x="4572000" y="-125"/>
            <a:ext cx="4572000" cy="5143501"/>
          </a:xfrm>
          <a:prstGeom prst="rect">
            <a:avLst/>
          </a:pr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35"/>
          <p:cNvSpPr txBox="1"/>
          <p:nvPr>
            <p:ph type="title"/>
          </p:nvPr>
        </p:nvSpPr>
        <p:spPr>
          <a:xfrm>
            <a:off x="265500" y="1233175"/>
            <a:ext cx="4045200" cy="1482301"/>
          </a:xfrm>
          <a:prstGeom prst="rect">
            <a:avLst/>
          </a:prstGeom>
          <a:noFill/>
          <a:ln>
            <a:noFill/>
          </a:ln>
        </p:spPr>
        <p:txBody>
          <a:bodyPr anchorCtr="0" anchor="b" bIns="91400" lIns="91400" spcFirstLastPara="1" rIns="91400" wrap="square" tIns="91400">
            <a:normAutofit/>
          </a:bodyPr>
          <a:lstStyle>
            <a:lvl1pPr lvl="0" algn="ctr">
              <a:lnSpc>
                <a:spcPct val="100000"/>
              </a:lnSpc>
              <a:spcBef>
                <a:spcPts val="0"/>
              </a:spcBef>
              <a:spcAft>
                <a:spcPts val="0"/>
              </a:spcAft>
              <a:buClr>
                <a:srgbClr val="000000"/>
              </a:buClr>
              <a:buSzPts val="4200"/>
              <a:buFont typeface="Arial"/>
              <a:buNone/>
              <a:defRPr sz="42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36" name="Google Shape;36;p35"/>
          <p:cNvSpPr txBox="1"/>
          <p:nvPr>
            <p:ph idx="1" type="body"/>
          </p:nvPr>
        </p:nvSpPr>
        <p:spPr>
          <a:xfrm>
            <a:off x="265500" y="2803075"/>
            <a:ext cx="4045200" cy="1235101"/>
          </a:xfrm>
          <a:prstGeom prst="rect">
            <a:avLst/>
          </a:prstGeom>
          <a:noFill/>
          <a:ln>
            <a:noFill/>
          </a:ln>
        </p:spPr>
        <p:txBody>
          <a:bodyPr anchorCtr="0" anchor="t" bIns="91400" lIns="91400" spcFirstLastPara="1" rIns="91400" wrap="square" tIns="91400">
            <a:normAutofit/>
          </a:bodyPr>
          <a:lstStyle>
            <a:lvl1pPr indent="-228600" lvl="0" marL="457200" algn="ctr">
              <a:lnSpc>
                <a:spcPct val="100000"/>
              </a:lnSpc>
              <a:spcBef>
                <a:spcPts val="0"/>
              </a:spcBef>
              <a:spcAft>
                <a:spcPts val="0"/>
              </a:spcAft>
              <a:buClr>
                <a:srgbClr val="585858"/>
              </a:buClr>
              <a:buSzPts val="2100"/>
              <a:buFont typeface="Arial"/>
              <a:buNone/>
              <a:defRPr sz="2100"/>
            </a:lvl1pPr>
            <a:lvl2pPr indent="-228600" lvl="1" marL="914400" algn="ctr">
              <a:lnSpc>
                <a:spcPct val="100000"/>
              </a:lnSpc>
              <a:spcBef>
                <a:spcPts val="0"/>
              </a:spcBef>
              <a:spcAft>
                <a:spcPts val="0"/>
              </a:spcAft>
              <a:buClr>
                <a:srgbClr val="585858"/>
              </a:buClr>
              <a:buSzPts val="2100"/>
              <a:buFont typeface="Arial"/>
              <a:buNone/>
              <a:defRPr sz="2100"/>
            </a:lvl2pPr>
            <a:lvl3pPr indent="-228600" lvl="2" marL="1371600" algn="ctr">
              <a:lnSpc>
                <a:spcPct val="100000"/>
              </a:lnSpc>
              <a:spcBef>
                <a:spcPts val="0"/>
              </a:spcBef>
              <a:spcAft>
                <a:spcPts val="0"/>
              </a:spcAft>
              <a:buClr>
                <a:srgbClr val="585858"/>
              </a:buClr>
              <a:buSzPts val="2100"/>
              <a:buFont typeface="Arial"/>
              <a:buNone/>
              <a:defRPr sz="2100"/>
            </a:lvl3pPr>
            <a:lvl4pPr indent="-228600" lvl="3" marL="1828800" algn="ctr">
              <a:lnSpc>
                <a:spcPct val="100000"/>
              </a:lnSpc>
              <a:spcBef>
                <a:spcPts val="0"/>
              </a:spcBef>
              <a:spcAft>
                <a:spcPts val="0"/>
              </a:spcAft>
              <a:buClr>
                <a:srgbClr val="585858"/>
              </a:buClr>
              <a:buSzPts val="2100"/>
              <a:buFont typeface="Arial"/>
              <a:buNone/>
              <a:defRPr sz="2100"/>
            </a:lvl4pPr>
            <a:lvl5pPr indent="-228600" lvl="4" marL="2286000" algn="ctr">
              <a:lnSpc>
                <a:spcPct val="100000"/>
              </a:lnSpc>
              <a:spcBef>
                <a:spcPts val="0"/>
              </a:spcBef>
              <a:spcAft>
                <a:spcPts val="0"/>
              </a:spcAft>
              <a:buClr>
                <a:srgbClr val="585858"/>
              </a:buClr>
              <a:buSzPts val="2100"/>
              <a:buFont typeface="Arial"/>
              <a:buNone/>
              <a:defRPr sz="2100"/>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37" name="Google Shape;37;p35"/>
          <p:cNvSpPr txBox="1"/>
          <p:nvPr>
            <p:ph idx="2" type="body"/>
          </p:nvPr>
        </p:nvSpPr>
        <p:spPr>
          <a:xfrm>
            <a:off x="4939500" y="724074"/>
            <a:ext cx="3837000" cy="3695102"/>
          </a:xfrm>
          <a:prstGeom prst="rect">
            <a:avLst/>
          </a:prstGeom>
          <a:noFill/>
          <a:ln>
            <a:noFill/>
          </a:ln>
        </p:spPr>
        <p:txBody>
          <a:bodyPr anchorCtr="0" anchor="ctr" bIns="91400" lIns="91400" spcFirstLastPara="1" rIns="91400" wrap="square" tIns="91400">
            <a:normAutofit/>
          </a:bodyPr>
          <a:lstStyle>
            <a:lvl1pPr indent="-342900" lvl="0" marL="457200" algn="l">
              <a:lnSpc>
                <a:spcPct val="115000"/>
              </a:lnSpc>
              <a:spcBef>
                <a:spcPts val="0"/>
              </a:spcBef>
              <a:spcAft>
                <a:spcPts val="0"/>
              </a:spcAft>
              <a:buSzPts val="1800"/>
              <a:buChar char="●"/>
              <a:defRPr/>
            </a:lvl1pPr>
            <a:lvl2pPr indent="-342900" lvl="1" marL="914400" algn="l">
              <a:lnSpc>
                <a:spcPct val="115000"/>
              </a:lnSpc>
              <a:spcBef>
                <a:spcPts val="0"/>
              </a:spcBef>
              <a:spcAft>
                <a:spcPts val="0"/>
              </a:spcAft>
              <a:buSzPts val="1800"/>
              <a:buChar char="○"/>
              <a:defRPr/>
            </a:lvl2pPr>
            <a:lvl3pPr indent="-342900" lvl="2" marL="1371600" algn="l">
              <a:lnSpc>
                <a:spcPct val="115000"/>
              </a:lnSpc>
              <a:spcBef>
                <a:spcPts val="0"/>
              </a:spcBef>
              <a:spcAft>
                <a:spcPts val="0"/>
              </a:spcAft>
              <a:buSzPts val="1800"/>
              <a:buChar char="■"/>
              <a:defRPr/>
            </a:lvl3pPr>
            <a:lvl4pPr indent="-342900" lvl="3" marL="1828800" algn="l">
              <a:lnSpc>
                <a:spcPct val="115000"/>
              </a:lnSpc>
              <a:spcBef>
                <a:spcPts val="0"/>
              </a:spcBef>
              <a:spcAft>
                <a:spcPts val="0"/>
              </a:spcAft>
              <a:buSzPts val="1800"/>
              <a:buChar char="●"/>
              <a:defRPr/>
            </a:lvl4pPr>
            <a:lvl5pPr indent="-342900" lvl="4" marL="2286000" algn="l">
              <a:lnSpc>
                <a:spcPct val="115000"/>
              </a:lnSpc>
              <a:spcBef>
                <a:spcPts val="0"/>
              </a:spcBef>
              <a:spcAft>
                <a:spcPts val="0"/>
              </a:spcAft>
              <a:buSzPts val="1800"/>
              <a:buChar char="○"/>
              <a:defRPr/>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38" name="Google Shape;38;p35"/>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_ONLY">
  <p:cSld name="CAPTION_ONLY">
    <p:spTree>
      <p:nvGrpSpPr>
        <p:cNvPr id="39" name="Shape 39"/>
        <p:cNvGrpSpPr/>
        <p:nvPr/>
      </p:nvGrpSpPr>
      <p:grpSpPr>
        <a:xfrm>
          <a:off x="0" y="0"/>
          <a:ext cx="0" cy="0"/>
          <a:chOff x="0" y="0"/>
          <a:chExt cx="0" cy="0"/>
        </a:xfrm>
      </p:grpSpPr>
      <p:sp>
        <p:nvSpPr>
          <p:cNvPr id="40" name="Google Shape;40;p36"/>
          <p:cNvSpPr txBox="1"/>
          <p:nvPr>
            <p:ph idx="1" type="body"/>
          </p:nvPr>
        </p:nvSpPr>
        <p:spPr>
          <a:xfrm>
            <a:off x="311699" y="4230575"/>
            <a:ext cx="5998802" cy="605101"/>
          </a:xfrm>
          <a:prstGeom prst="rect">
            <a:avLst/>
          </a:prstGeom>
          <a:noFill/>
          <a:ln>
            <a:noFill/>
          </a:ln>
        </p:spPr>
        <p:txBody>
          <a:bodyPr anchorCtr="0" anchor="ctr" bIns="91400" lIns="91400" spcFirstLastPara="1" rIns="91400" wrap="square" tIns="91400">
            <a:normAutofit/>
          </a:bodyPr>
          <a:lstStyle>
            <a:lvl1pPr indent="-228600" lvl="0" marL="457200" algn="l">
              <a:lnSpc>
                <a:spcPct val="100000"/>
              </a:lnSpc>
              <a:spcBef>
                <a:spcPts val="0"/>
              </a:spcBef>
              <a:spcAft>
                <a:spcPts val="0"/>
              </a:spcAft>
              <a:buClr>
                <a:srgbClr val="585858"/>
              </a:buClr>
              <a:buSzPts val="1800"/>
              <a:buNone/>
              <a:defRPr/>
            </a:lvl1pPr>
          </a:lstStyle>
          <a:p/>
        </p:txBody>
      </p:sp>
      <p:sp>
        <p:nvSpPr>
          <p:cNvPr id="41" name="Google Shape;41;p36"/>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rmAutofit/>
          </a:bodyPr>
          <a:lstStyle>
            <a:lvl1pPr indent="0" lvl="0" marL="0" algn="r">
              <a:lnSpc>
                <a:spcPct val="100000"/>
              </a:lnSpc>
              <a:spcBef>
                <a:spcPts val="0"/>
              </a:spcBef>
              <a:spcAft>
                <a:spcPts val="0"/>
              </a:spcAft>
              <a:buClr>
                <a:srgbClr val="585858"/>
              </a:buClr>
              <a:buSzPts val="1000"/>
              <a:buFont typeface="Arial"/>
              <a:buNone/>
              <a:defRPr sz="1000">
                <a:solidFill>
                  <a:srgbClr val="585858"/>
                </a:solidFill>
              </a:defRPr>
            </a:lvl1pPr>
            <a:lvl2pPr indent="0" lvl="1" marL="0" algn="r">
              <a:lnSpc>
                <a:spcPct val="100000"/>
              </a:lnSpc>
              <a:spcBef>
                <a:spcPts val="0"/>
              </a:spcBef>
              <a:spcAft>
                <a:spcPts val="0"/>
              </a:spcAft>
              <a:buClr>
                <a:srgbClr val="585858"/>
              </a:buClr>
              <a:buSzPts val="1000"/>
              <a:buFont typeface="Arial"/>
              <a:buNone/>
              <a:defRPr sz="1000">
                <a:solidFill>
                  <a:srgbClr val="585858"/>
                </a:solidFill>
              </a:defRPr>
            </a:lvl2pPr>
            <a:lvl3pPr indent="0" lvl="2" marL="0" algn="r">
              <a:lnSpc>
                <a:spcPct val="100000"/>
              </a:lnSpc>
              <a:spcBef>
                <a:spcPts val="0"/>
              </a:spcBef>
              <a:spcAft>
                <a:spcPts val="0"/>
              </a:spcAft>
              <a:buClr>
                <a:srgbClr val="585858"/>
              </a:buClr>
              <a:buSzPts val="1000"/>
              <a:buFont typeface="Arial"/>
              <a:buNone/>
              <a:defRPr sz="1000">
                <a:solidFill>
                  <a:srgbClr val="585858"/>
                </a:solidFill>
              </a:defRPr>
            </a:lvl3pPr>
            <a:lvl4pPr indent="0" lvl="3" marL="0" algn="r">
              <a:lnSpc>
                <a:spcPct val="100000"/>
              </a:lnSpc>
              <a:spcBef>
                <a:spcPts val="0"/>
              </a:spcBef>
              <a:spcAft>
                <a:spcPts val="0"/>
              </a:spcAft>
              <a:buClr>
                <a:srgbClr val="585858"/>
              </a:buClr>
              <a:buSzPts val="1000"/>
              <a:buFont typeface="Arial"/>
              <a:buNone/>
              <a:defRPr sz="1000">
                <a:solidFill>
                  <a:srgbClr val="585858"/>
                </a:solidFill>
              </a:defRPr>
            </a:lvl4pPr>
            <a:lvl5pPr indent="0" lvl="4" marL="0" algn="r">
              <a:lnSpc>
                <a:spcPct val="100000"/>
              </a:lnSpc>
              <a:spcBef>
                <a:spcPts val="0"/>
              </a:spcBef>
              <a:spcAft>
                <a:spcPts val="0"/>
              </a:spcAft>
              <a:buClr>
                <a:srgbClr val="585858"/>
              </a:buClr>
              <a:buSzPts val="1000"/>
              <a:buFont typeface="Arial"/>
              <a:buNone/>
              <a:defRPr sz="1000">
                <a:solidFill>
                  <a:srgbClr val="585858"/>
                </a:solidFill>
              </a:defRPr>
            </a:lvl5pPr>
            <a:lvl6pPr indent="0" lvl="5" marL="0" algn="r">
              <a:lnSpc>
                <a:spcPct val="100000"/>
              </a:lnSpc>
              <a:spcBef>
                <a:spcPts val="0"/>
              </a:spcBef>
              <a:spcAft>
                <a:spcPts val="0"/>
              </a:spcAft>
              <a:buClr>
                <a:srgbClr val="585858"/>
              </a:buClr>
              <a:buSzPts val="1000"/>
              <a:buFont typeface="Arial"/>
              <a:buNone/>
              <a:defRPr sz="1000">
                <a:solidFill>
                  <a:srgbClr val="585858"/>
                </a:solidFill>
              </a:defRPr>
            </a:lvl6pPr>
            <a:lvl7pPr indent="0" lvl="6" marL="0" algn="r">
              <a:lnSpc>
                <a:spcPct val="100000"/>
              </a:lnSpc>
              <a:spcBef>
                <a:spcPts val="0"/>
              </a:spcBef>
              <a:spcAft>
                <a:spcPts val="0"/>
              </a:spcAft>
              <a:buClr>
                <a:srgbClr val="585858"/>
              </a:buClr>
              <a:buSzPts val="1000"/>
              <a:buFont typeface="Arial"/>
              <a:buNone/>
              <a:defRPr sz="1000">
                <a:solidFill>
                  <a:srgbClr val="585858"/>
                </a:solidFill>
              </a:defRPr>
            </a:lvl7pPr>
            <a:lvl8pPr indent="0" lvl="7" marL="0" algn="r">
              <a:lnSpc>
                <a:spcPct val="100000"/>
              </a:lnSpc>
              <a:spcBef>
                <a:spcPts val="0"/>
              </a:spcBef>
              <a:spcAft>
                <a:spcPts val="0"/>
              </a:spcAft>
              <a:buClr>
                <a:srgbClr val="585858"/>
              </a:buClr>
              <a:buSzPts val="1000"/>
              <a:buFont typeface="Arial"/>
              <a:buNone/>
              <a:defRPr sz="1000">
                <a:solidFill>
                  <a:srgbClr val="585858"/>
                </a:solidFill>
              </a:defRPr>
            </a:lvl8pPr>
            <a:lvl9pPr indent="0" lvl="8" marL="0" algn="r">
              <a:lnSpc>
                <a:spcPct val="100000"/>
              </a:lnSpc>
              <a:spcBef>
                <a:spcPts val="0"/>
              </a:spcBef>
              <a:spcAft>
                <a:spcPts val="0"/>
              </a:spcAft>
              <a:buClr>
                <a:srgbClr val="585858"/>
              </a:buClr>
              <a:buSzPts val="1000"/>
              <a:buFont typeface="Arial"/>
              <a:buNone/>
              <a:defRPr sz="1000">
                <a:solidFill>
                  <a:srgbClr val="58585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27"/>
          <p:cNvSpPr txBox="1"/>
          <p:nvPr>
            <p:ph type="title"/>
          </p:nvPr>
        </p:nvSpPr>
        <p:spPr>
          <a:xfrm>
            <a:off x="311699" y="445025"/>
            <a:ext cx="8520602" cy="572701"/>
          </a:xfrm>
          <a:prstGeom prst="rect">
            <a:avLst/>
          </a:prstGeom>
          <a:noFill/>
          <a:ln>
            <a:noFill/>
          </a:ln>
        </p:spPr>
        <p:txBody>
          <a:bodyPr anchorCtr="0" anchor="t" bIns="91400" lIns="91400" spcFirstLastPara="1" rIns="91400" wrap="square" tIns="91400">
            <a:normAutofit/>
          </a:bodyPr>
          <a:lstStyle>
            <a:lvl1pPr lv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7" name="Google Shape;7;p27"/>
          <p:cNvSpPr txBox="1"/>
          <p:nvPr>
            <p:ph idx="1" type="body"/>
          </p:nvPr>
        </p:nvSpPr>
        <p:spPr>
          <a:xfrm>
            <a:off x="457200" y="1200150"/>
            <a:ext cx="8229600" cy="3943350"/>
          </a:xfrm>
          <a:prstGeom prst="rect">
            <a:avLst/>
          </a:prstGeom>
          <a:noFill/>
          <a:ln>
            <a:noFill/>
          </a:ln>
        </p:spPr>
        <p:txBody>
          <a:bodyPr anchorCtr="0" anchor="t" bIns="91400" lIns="91400" spcFirstLastPara="1" rIns="91400" wrap="square" tIns="91400">
            <a:normAutofit/>
          </a:bodyPr>
          <a:lstStyle>
            <a:lvl1pPr indent="-342900" lvl="0" marL="4572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1pPr>
            <a:lvl2pPr indent="-342900" lvl="1" marL="9144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2pPr>
            <a:lvl3pPr indent="-342900" lvl="2" marL="13716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3pPr>
            <a:lvl4pPr indent="-342900" lvl="3" marL="18288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4pPr>
            <a:lvl5pPr indent="-342900" lvl="4" marL="22860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5pPr>
            <a:lvl6pPr indent="-342900" lvl="5" marL="27432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6pPr>
            <a:lvl7pPr indent="-342900" lvl="6" marL="32004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7pPr>
            <a:lvl8pPr indent="-342900" lvl="7" marL="36576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8pPr>
            <a:lvl9pPr indent="-342900" lvl="8" marL="41148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9pPr>
          </a:lstStyle>
          <a:p/>
        </p:txBody>
      </p:sp>
      <p:sp>
        <p:nvSpPr>
          <p:cNvPr id="8" name="Google Shape;8;p27"/>
          <p:cNvSpPr txBox="1"/>
          <p:nvPr>
            <p:ph idx="12" type="sldNum"/>
          </p:nvPr>
        </p:nvSpPr>
        <p:spPr>
          <a:xfrm>
            <a:off x="8684345" y="4700819"/>
            <a:ext cx="336814" cy="318396"/>
          </a:xfrm>
          <a:prstGeom prst="rect">
            <a:avLst/>
          </a:prstGeom>
          <a:noFill/>
          <a:ln>
            <a:noFill/>
          </a:ln>
        </p:spPr>
        <p:txBody>
          <a:bodyPr anchorCtr="0" anchor="ctr" bIns="91400" lIns="91400" spcFirstLastPara="1" rIns="91400" wrap="square" tIns="91400">
            <a:norm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3.png"/><Relationship Id="rId6"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rightsapplied.com/" TargetMode="Externa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www.rightsapplied.com/" TargetMode="External"/><Relationship Id="rId4" Type="http://schemas.openxmlformats.org/officeDocument/2006/relationships/hyperlink" Target="mailto:rights.applied@protonmail.com" TargetMode="External"/><Relationship Id="rId5"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12.png"/><Relationship Id="rId6"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14.jpg"/><Relationship Id="rId5" Type="http://schemas.openxmlformats.org/officeDocument/2006/relationships/image" Target="../media/image15.png"/><Relationship Id="rId6" Type="http://schemas.openxmlformats.org/officeDocument/2006/relationships/image" Target="../media/image2.png"/><Relationship Id="rId7"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6.png"/><Relationship Id="rId10" Type="http://schemas.openxmlformats.org/officeDocument/2006/relationships/image" Target="../media/image13.png"/><Relationship Id="rId9" Type="http://schemas.openxmlformats.org/officeDocument/2006/relationships/image" Target="../media/image8.png"/><Relationship Id="rId5" Type="http://schemas.openxmlformats.org/officeDocument/2006/relationships/image" Target="../media/image16.png"/><Relationship Id="rId6" Type="http://schemas.openxmlformats.org/officeDocument/2006/relationships/image" Target="../media/image5.png"/><Relationship Id="rId7" Type="http://schemas.openxmlformats.org/officeDocument/2006/relationships/image" Target="../media/image7.png"/><Relationship Id="rId8"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1"/>
          <p:cNvSpPr txBox="1"/>
          <p:nvPr/>
        </p:nvSpPr>
        <p:spPr>
          <a:xfrm>
            <a:off x="201699" y="4538400"/>
            <a:ext cx="8684702" cy="48308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000000"/>
              </a:buClr>
              <a:buSzPts val="1100"/>
              <a:buFont typeface="Arial"/>
              <a:buNone/>
            </a:pPr>
            <a:r>
              <a:rPr b="0" i="1" lang="en-US" sz="1100" u="none" cap="none" strike="noStrike">
                <a:solidFill>
                  <a:srgbClr val="000000"/>
                </a:solidFill>
                <a:latin typeface="Arial"/>
                <a:ea typeface="Arial"/>
                <a:cs typeface="Arial"/>
                <a:sym typeface="Arial"/>
              </a:rPr>
              <a:t>This training has received financial and technical support from Advocates for International Development’s Rule of Law Expertise UK (ROLE UK) Programme and UKAid</a:t>
            </a:r>
            <a:endParaRPr/>
          </a:p>
        </p:txBody>
      </p:sp>
      <p:sp>
        <p:nvSpPr>
          <p:cNvPr id="51" name="Google Shape;51;p1"/>
          <p:cNvSpPr txBox="1"/>
          <p:nvPr>
            <p:ph idx="4294967295" type="ctrTitle"/>
          </p:nvPr>
        </p:nvSpPr>
        <p:spPr>
          <a:xfrm>
            <a:off x="283749" y="1253648"/>
            <a:ext cx="8520602" cy="2052599"/>
          </a:xfrm>
          <a:prstGeom prst="rect">
            <a:avLst/>
          </a:prstGeom>
          <a:noFill/>
          <a:ln>
            <a:noFill/>
          </a:ln>
        </p:spPr>
        <p:txBody>
          <a:bodyPr anchorCtr="0" anchor="b" bIns="91400" lIns="91400" spcFirstLastPara="1" rIns="91400" wrap="square" tIns="91400">
            <a:normAutofit fontScale="90000"/>
          </a:bodyPr>
          <a:lstStyle/>
          <a:p>
            <a:pPr indent="0" lvl="0" marL="0" marR="0" rtl="0" algn="ctr">
              <a:lnSpc>
                <a:spcPct val="100000"/>
              </a:lnSpc>
              <a:spcBef>
                <a:spcPts val="0"/>
              </a:spcBef>
              <a:spcAft>
                <a:spcPts val="0"/>
              </a:spcAft>
              <a:buClr>
                <a:srgbClr val="0070C0"/>
              </a:buClr>
              <a:buSzPct val="100000"/>
              <a:buFont typeface="Garamond"/>
              <a:buNone/>
            </a:pPr>
            <a:r>
              <a:rPr b="0" i="0" lang="en-US" sz="4400" u="none" cap="none" strike="noStrike">
                <a:solidFill>
                  <a:srgbClr val="0070C0"/>
                </a:solidFill>
                <a:latin typeface="Garamond"/>
                <a:ea typeface="Garamond"/>
                <a:cs typeface="Garamond"/>
                <a:sym typeface="Garamond"/>
              </a:rPr>
              <a:t>A Guide to:</a:t>
            </a:r>
            <a:br>
              <a:rPr b="0" i="0" lang="en-US" sz="5400" u="none" cap="none" strike="noStrike">
                <a:solidFill>
                  <a:srgbClr val="00B050"/>
                </a:solidFill>
                <a:latin typeface="Garamond"/>
                <a:ea typeface="Garamond"/>
                <a:cs typeface="Garamond"/>
                <a:sym typeface="Garamond"/>
              </a:rPr>
            </a:br>
            <a:r>
              <a:rPr b="0" i="0" lang="en-US" sz="5400" u="none" cap="none" strike="noStrike">
                <a:solidFill>
                  <a:srgbClr val="00B050"/>
                </a:solidFill>
                <a:latin typeface="Garamond"/>
                <a:ea typeface="Garamond"/>
                <a:cs typeface="Garamond"/>
                <a:sym typeface="Garamond"/>
              </a:rPr>
              <a:t>The UK’s</a:t>
            </a:r>
            <a:br>
              <a:rPr b="0" i="0" lang="en-US" sz="5400" u="none" cap="none" strike="noStrike">
                <a:solidFill>
                  <a:srgbClr val="000000"/>
                </a:solidFill>
                <a:latin typeface="Garamond"/>
                <a:ea typeface="Garamond"/>
                <a:cs typeface="Garamond"/>
                <a:sym typeface="Garamond"/>
              </a:rPr>
            </a:br>
            <a:r>
              <a:rPr b="0" i="0" lang="en-US" sz="5400" u="none" cap="none" strike="noStrike">
                <a:solidFill>
                  <a:srgbClr val="00B050"/>
                </a:solidFill>
                <a:latin typeface="Garamond"/>
                <a:ea typeface="Garamond"/>
                <a:cs typeface="Garamond"/>
                <a:sym typeface="Garamond"/>
              </a:rPr>
              <a:t>Global Anti-Corruption Sanctions Regime</a:t>
            </a:r>
            <a:endParaRPr b="0" i="0" sz="5200" u="none" cap="none" strike="noStrike">
              <a:solidFill>
                <a:srgbClr val="00B050"/>
              </a:solidFill>
              <a:latin typeface="Garamond"/>
              <a:ea typeface="Garamond"/>
              <a:cs typeface="Garamond"/>
              <a:sym typeface="Garamond"/>
            </a:endParaRPr>
          </a:p>
        </p:txBody>
      </p:sp>
      <p:pic>
        <p:nvPicPr>
          <p:cNvPr descr="Picture 9" id="52" name="Google Shape;52;p1"/>
          <p:cNvPicPr preferRelativeResize="0"/>
          <p:nvPr/>
        </p:nvPicPr>
        <p:blipFill rotWithShape="1">
          <a:blip r:embed="rId3">
            <a:alphaModFix/>
          </a:blip>
          <a:srcRect b="0" l="0" r="0" t="0"/>
          <a:stretch/>
        </p:blipFill>
        <p:spPr>
          <a:xfrm>
            <a:off x="7961138" y="3640142"/>
            <a:ext cx="871170" cy="928221"/>
          </a:xfrm>
          <a:prstGeom prst="rect">
            <a:avLst/>
          </a:prstGeom>
          <a:noFill/>
          <a:ln>
            <a:noFill/>
          </a:ln>
        </p:spPr>
      </p:pic>
      <p:pic>
        <p:nvPicPr>
          <p:cNvPr descr="Picture 11" id="53" name="Google Shape;53;p1"/>
          <p:cNvPicPr preferRelativeResize="0"/>
          <p:nvPr/>
        </p:nvPicPr>
        <p:blipFill rotWithShape="1">
          <a:blip r:embed="rId4">
            <a:alphaModFix/>
          </a:blip>
          <a:srcRect b="0" l="0" r="0" t="0"/>
          <a:stretch/>
        </p:blipFill>
        <p:spPr>
          <a:xfrm>
            <a:off x="1029367" y="4104251"/>
            <a:ext cx="1003341" cy="295387"/>
          </a:xfrm>
          <a:prstGeom prst="rect">
            <a:avLst/>
          </a:prstGeom>
          <a:noFill/>
          <a:ln>
            <a:noFill/>
          </a:ln>
        </p:spPr>
      </p:pic>
      <p:pic>
        <p:nvPicPr>
          <p:cNvPr descr="Picture 13" id="54" name="Google Shape;54;p1"/>
          <p:cNvPicPr preferRelativeResize="0"/>
          <p:nvPr/>
        </p:nvPicPr>
        <p:blipFill rotWithShape="1">
          <a:blip r:embed="rId5">
            <a:alphaModFix/>
          </a:blip>
          <a:srcRect b="0" l="0" r="0" t="0"/>
          <a:stretch/>
        </p:blipFill>
        <p:spPr>
          <a:xfrm>
            <a:off x="201699" y="3497376"/>
            <a:ext cx="2658677" cy="468115"/>
          </a:xfrm>
          <a:prstGeom prst="rect">
            <a:avLst/>
          </a:prstGeom>
          <a:noFill/>
          <a:ln>
            <a:noFill/>
          </a:ln>
        </p:spPr>
      </p:pic>
      <p:pic>
        <p:nvPicPr>
          <p:cNvPr descr="ILP logo.png" id="55" name="Google Shape;55;p1"/>
          <p:cNvPicPr preferRelativeResize="0"/>
          <p:nvPr/>
        </p:nvPicPr>
        <p:blipFill rotWithShape="1">
          <a:blip r:embed="rId6">
            <a:alphaModFix/>
          </a:blip>
          <a:srcRect b="0" l="0" r="0" t="0"/>
          <a:stretch/>
        </p:blipFill>
        <p:spPr>
          <a:xfrm>
            <a:off x="5326602" y="3759720"/>
            <a:ext cx="2037302" cy="689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0"/>
          <p:cNvSpPr txBox="1"/>
          <p:nvPr>
            <p:ph type="title"/>
          </p:nvPr>
        </p:nvSpPr>
        <p:spPr>
          <a:xfrm>
            <a:off x="311699" y="0"/>
            <a:ext cx="8520602" cy="572701"/>
          </a:xfrm>
          <a:prstGeom prst="rect">
            <a:avLst/>
          </a:prstGeom>
          <a:noFill/>
          <a:ln>
            <a:noFill/>
          </a:ln>
        </p:spPr>
        <p:txBody>
          <a:bodyPr anchorCtr="0" anchor="t" bIns="91400" lIns="91400" spcFirstLastPara="1" rIns="91400" wrap="square" tIns="91400">
            <a:normAutofit fontScale="90000"/>
          </a:bodyPr>
          <a:lstStyle/>
          <a:p>
            <a:pPr indent="0" lvl="0" marL="0" rtl="0" algn="ctr">
              <a:lnSpc>
                <a:spcPct val="100000"/>
              </a:lnSpc>
              <a:spcBef>
                <a:spcPts val="0"/>
              </a:spcBef>
              <a:spcAft>
                <a:spcPts val="0"/>
              </a:spcAft>
              <a:buClr>
                <a:srgbClr val="C00000"/>
              </a:buClr>
              <a:buSzPct val="100000"/>
              <a:buFont typeface="Garamond"/>
              <a:buNone/>
            </a:pPr>
            <a:r>
              <a:rPr lang="en-US">
                <a:solidFill>
                  <a:srgbClr val="C00000"/>
                </a:solidFill>
                <a:latin typeface="Garamond"/>
                <a:ea typeface="Garamond"/>
                <a:cs typeface="Garamond"/>
                <a:sym typeface="Garamond"/>
              </a:rPr>
              <a:t>UK Sanctions Regimes: </a:t>
            </a:r>
            <a:r>
              <a:rPr b="1" lang="en-US">
                <a:solidFill>
                  <a:srgbClr val="92D050"/>
                </a:solidFill>
                <a:latin typeface="Garamond"/>
                <a:ea typeface="Garamond"/>
                <a:cs typeface="Garamond"/>
                <a:sym typeface="Garamond"/>
              </a:rPr>
              <a:t>Global Human Rights </a:t>
            </a:r>
            <a:endParaRPr b="1"/>
          </a:p>
        </p:txBody>
      </p:sp>
      <p:sp>
        <p:nvSpPr>
          <p:cNvPr id="137" name="Google Shape;137;p10"/>
          <p:cNvSpPr txBox="1"/>
          <p:nvPr/>
        </p:nvSpPr>
        <p:spPr>
          <a:xfrm>
            <a:off x="438675" y="346612"/>
            <a:ext cx="8520602" cy="329353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Garamond"/>
              <a:ea typeface="Garamond"/>
              <a:cs typeface="Garamond"/>
              <a:sym typeface="Garamond"/>
            </a:endParaRPr>
          </a:p>
          <a:p>
            <a:pPr indent="0" lvl="0" marL="0" marR="0" rtl="0" algn="l">
              <a:lnSpc>
                <a:spcPct val="150000"/>
              </a:lnSpc>
              <a:spcBef>
                <a:spcPts val="0"/>
              </a:spcBef>
              <a:spcAft>
                <a:spcPts val="0"/>
              </a:spcAft>
              <a:buClr>
                <a:srgbClr val="000000"/>
              </a:buClr>
              <a:buSzPts val="1400"/>
              <a:buFont typeface="Garamond"/>
              <a:buNone/>
            </a:pPr>
            <a:r>
              <a:rPr b="0" i="0" lang="en-US" sz="1400" u="none" cap="none" strike="noStrike">
                <a:solidFill>
                  <a:srgbClr val="000000"/>
                </a:solidFill>
                <a:latin typeface="Garamond"/>
                <a:ea typeface="Garamond"/>
                <a:cs typeface="Garamond"/>
                <a:sym typeface="Garamond"/>
              </a:rPr>
              <a:t>UK FCDO has stated some of the kinds of conduct that could also fall within scope:</a:t>
            </a:r>
            <a:endParaRPr/>
          </a:p>
          <a:p>
            <a:pPr indent="0" lvl="0" marL="0" marR="0" rtl="0" algn="l">
              <a:lnSpc>
                <a:spcPct val="150000"/>
              </a:lnSpc>
              <a:spcBef>
                <a:spcPts val="0"/>
              </a:spcBef>
              <a:spcAft>
                <a:spcPts val="0"/>
              </a:spcAft>
              <a:buClr>
                <a:srgbClr val="92D050"/>
              </a:buClr>
              <a:buSzPts val="1400"/>
              <a:buFont typeface="Garamond"/>
              <a:buNone/>
            </a:pPr>
            <a:r>
              <a:rPr b="1" i="0" lang="en-US" sz="1400" u="none" cap="none" strike="noStrike">
                <a:solidFill>
                  <a:srgbClr val="92D050"/>
                </a:solidFill>
                <a:latin typeface="Garamond"/>
                <a:ea typeface="Garamond"/>
                <a:cs typeface="Garamond"/>
                <a:sym typeface="Garamond"/>
              </a:rPr>
              <a:t>Rape and other forms of sexual violence</a:t>
            </a:r>
            <a:r>
              <a:rPr b="0" i="0" lang="en-US" sz="1400" u="none" cap="none" strike="noStrike">
                <a:solidFill>
                  <a:srgbClr val="000000"/>
                </a:solidFill>
                <a:latin typeface="Garamond"/>
                <a:ea typeface="Garamond"/>
                <a:cs typeface="Garamond"/>
                <a:sym typeface="Garamond"/>
              </a:rPr>
              <a:t>, including sexual slavery, forced prostitution, forced pregnancy, forced abortion, and enforced sterilization; </a:t>
            </a:r>
            <a:endParaRPr/>
          </a:p>
          <a:p>
            <a:pPr indent="0" lvl="0" marL="0" marR="0" rtl="0" algn="l">
              <a:lnSpc>
                <a:spcPct val="150000"/>
              </a:lnSpc>
              <a:spcBef>
                <a:spcPts val="0"/>
              </a:spcBef>
              <a:spcAft>
                <a:spcPts val="0"/>
              </a:spcAft>
              <a:buClr>
                <a:srgbClr val="92D050"/>
              </a:buClr>
              <a:buSzPts val="1400"/>
              <a:buFont typeface="Garamond"/>
              <a:buNone/>
            </a:pPr>
            <a:r>
              <a:rPr b="1" i="0" lang="en-US" sz="1400" u="none" cap="none" strike="noStrike">
                <a:solidFill>
                  <a:srgbClr val="92D050"/>
                </a:solidFill>
                <a:latin typeface="Garamond"/>
                <a:ea typeface="Garamond"/>
                <a:cs typeface="Garamond"/>
                <a:sym typeface="Garamond"/>
              </a:rPr>
              <a:t>Enforced disappearances</a:t>
            </a:r>
            <a:r>
              <a:rPr b="0" i="0" lang="en-US" sz="1400" u="none" cap="none" strike="noStrike">
                <a:solidFill>
                  <a:srgbClr val="000000"/>
                </a:solidFill>
                <a:latin typeface="Garamond"/>
                <a:ea typeface="Garamond"/>
                <a:cs typeface="Garamond"/>
                <a:sym typeface="Garamond"/>
              </a:rPr>
              <a:t>; </a:t>
            </a:r>
            <a:endParaRPr/>
          </a:p>
          <a:p>
            <a:pPr indent="0" lvl="0" marL="0" marR="0" rtl="0" algn="l">
              <a:lnSpc>
                <a:spcPct val="150000"/>
              </a:lnSpc>
              <a:spcBef>
                <a:spcPts val="0"/>
              </a:spcBef>
              <a:spcAft>
                <a:spcPts val="0"/>
              </a:spcAft>
              <a:buClr>
                <a:srgbClr val="92D050"/>
              </a:buClr>
              <a:buSzPts val="1400"/>
              <a:buFont typeface="Garamond"/>
              <a:buNone/>
            </a:pPr>
            <a:r>
              <a:rPr b="1" i="0" lang="en-US" sz="1400" u="none" cap="none" strike="noStrike">
                <a:solidFill>
                  <a:srgbClr val="92D050"/>
                </a:solidFill>
                <a:latin typeface="Garamond"/>
                <a:ea typeface="Garamond"/>
                <a:cs typeface="Garamond"/>
                <a:sym typeface="Garamond"/>
              </a:rPr>
              <a:t>Extrajudicial killings</a:t>
            </a:r>
            <a:r>
              <a:rPr b="0" i="0" lang="en-US" sz="1400" u="none" cap="none" strike="noStrike">
                <a:solidFill>
                  <a:srgbClr val="000000"/>
                </a:solidFill>
                <a:latin typeface="Garamond"/>
                <a:ea typeface="Garamond"/>
                <a:cs typeface="Garamond"/>
                <a:sym typeface="Garamond"/>
              </a:rPr>
              <a:t>, including and especially killings of or violence against human rights defenders, media workers, and journalists, as well as violence or killings motivated on the grounds of an individual’s religion or belief; and </a:t>
            </a:r>
            <a:endParaRPr/>
          </a:p>
          <a:p>
            <a:pPr indent="0" lvl="0" marL="0" marR="0" rtl="0" algn="l">
              <a:lnSpc>
                <a:spcPct val="150000"/>
              </a:lnSpc>
              <a:spcBef>
                <a:spcPts val="0"/>
              </a:spcBef>
              <a:spcAft>
                <a:spcPts val="0"/>
              </a:spcAft>
              <a:buClr>
                <a:srgbClr val="92D050"/>
              </a:buClr>
              <a:buSzPts val="1400"/>
              <a:buFont typeface="Garamond"/>
              <a:buNone/>
            </a:pPr>
            <a:r>
              <a:rPr b="1" i="0" lang="en-US" sz="1400" u="none" cap="none" strike="noStrike">
                <a:solidFill>
                  <a:srgbClr val="92D050"/>
                </a:solidFill>
                <a:latin typeface="Garamond"/>
                <a:ea typeface="Garamond"/>
                <a:cs typeface="Garamond"/>
                <a:sym typeface="Garamond"/>
              </a:rPr>
              <a:t>Human trafficking</a:t>
            </a:r>
            <a:r>
              <a:rPr b="0" i="0" lang="en-US" sz="1400" u="none" cap="none" strike="noStrike">
                <a:solidFill>
                  <a:srgbClr val="000000"/>
                </a:solidFill>
                <a:latin typeface="Garamond"/>
                <a:ea typeface="Garamond"/>
                <a:cs typeface="Garamond"/>
                <a:sym typeface="Garamond"/>
              </a:rPr>
              <a:t>, in so far as it constitutes slavery or practices similar to slavery, servitude, or forced and compulsory labour. </a:t>
            </a:r>
            <a:endParaRPr/>
          </a:p>
          <a:p>
            <a:pPr indent="0" lvl="0" marL="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Garamond"/>
              <a:ea typeface="Garamond"/>
              <a:cs typeface="Garamond"/>
              <a:sym typeface="Garamond"/>
            </a:endParaRPr>
          </a:p>
        </p:txBody>
      </p:sp>
      <p:pic>
        <p:nvPicPr>
          <p:cNvPr descr="ILP logo.png" id="138" name="Google Shape;138;p10"/>
          <p:cNvPicPr preferRelativeResize="0"/>
          <p:nvPr/>
        </p:nvPicPr>
        <p:blipFill rotWithShape="1">
          <a:blip r:embed="rId3">
            <a:alphaModFix/>
          </a:blip>
          <a:srcRect b="0" l="0" r="0" t="0"/>
          <a:stretch/>
        </p:blipFill>
        <p:spPr>
          <a:xfrm>
            <a:off x="6906672" y="4176546"/>
            <a:ext cx="1923899" cy="6507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1"/>
          <p:cNvSpPr txBox="1"/>
          <p:nvPr>
            <p:ph type="title"/>
          </p:nvPr>
        </p:nvSpPr>
        <p:spPr>
          <a:xfrm>
            <a:off x="283749" y="32399"/>
            <a:ext cx="8520602" cy="572701"/>
          </a:xfrm>
          <a:prstGeom prst="rect">
            <a:avLst/>
          </a:prstGeom>
          <a:noFill/>
          <a:ln>
            <a:noFill/>
          </a:ln>
        </p:spPr>
        <p:txBody>
          <a:bodyPr anchorCtr="0" anchor="t" bIns="91400" lIns="91400" spcFirstLastPara="1" rIns="91400" wrap="square" tIns="91400">
            <a:normAutofit fontScale="90000"/>
          </a:bodyPr>
          <a:lstStyle/>
          <a:p>
            <a:pPr indent="0" lvl="0" marL="0" rtl="0" algn="ctr">
              <a:lnSpc>
                <a:spcPct val="100000"/>
              </a:lnSpc>
              <a:spcBef>
                <a:spcPts val="0"/>
              </a:spcBef>
              <a:spcAft>
                <a:spcPts val="0"/>
              </a:spcAft>
              <a:buClr>
                <a:srgbClr val="C00000"/>
              </a:buClr>
              <a:buSzPct val="100000"/>
              <a:buFont typeface="Garamond"/>
              <a:buNone/>
            </a:pPr>
            <a:r>
              <a:rPr lang="en-US">
                <a:solidFill>
                  <a:srgbClr val="C00000"/>
                </a:solidFill>
                <a:latin typeface="Garamond"/>
                <a:ea typeface="Garamond"/>
                <a:cs typeface="Garamond"/>
                <a:sym typeface="Garamond"/>
              </a:rPr>
              <a:t>UK Sanctions Regimes: </a:t>
            </a:r>
            <a:r>
              <a:rPr b="1" lang="en-US">
                <a:solidFill>
                  <a:srgbClr val="92D050"/>
                </a:solidFill>
                <a:latin typeface="Garamond"/>
                <a:ea typeface="Garamond"/>
                <a:cs typeface="Garamond"/>
                <a:sym typeface="Garamond"/>
              </a:rPr>
              <a:t>Global Human Rights </a:t>
            </a:r>
            <a:endParaRPr b="1"/>
          </a:p>
        </p:txBody>
      </p:sp>
      <p:sp>
        <p:nvSpPr>
          <p:cNvPr id="144" name="Google Shape;144;p11"/>
          <p:cNvSpPr txBox="1"/>
          <p:nvPr/>
        </p:nvSpPr>
        <p:spPr>
          <a:xfrm>
            <a:off x="124225" y="575125"/>
            <a:ext cx="8953500" cy="3324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92D050"/>
              </a:buClr>
              <a:buSzPts val="1500"/>
              <a:buFont typeface="Garamond"/>
              <a:buNone/>
            </a:pPr>
            <a:r>
              <a:rPr b="1" i="0" lang="en-US" sz="1500" u="none" cap="none" strike="noStrike">
                <a:solidFill>
                  <a:srgbClr val="92D050"/>
                </a:solidFill>
                <a:latin typeface="Garamond"/>
                <a:ea typeface="Garamond"/>
                <a:cs typeface="Garamond"/>
                <a:sym typeface="Garamond"/>
              </a:rPr>
              <a:t>Scope of conduct is wide</a:t>
            </a:r>
            <a:r>
              <a:rPr b="0" i="0" lang="en-US" sz="1500" u="none" cap="none" strike="noStrike">
                <a:solidFill>
                  <a:schemeClr val="dk1"/>
                </a:solidFill>
                <a:latin typeface="Garamond"/>
                <a:ea typeface="Garamond"/>
                <a:cs typeface="Garamond"/>
                <a:sym typeface="Garamond"/>
              </a:rPr>
              <a:t>. Not only commits but also </a:t>
            </a:r>
            <a:r>
              <a:rPr b="0" i="0" lang="en-US" sz="1500" u="none" cap="none" strike="noStrike">
                <a:solidFill>
                  <a:srgbClr val="000000"/>
                </a:solidFill>
                <a:latin typeface="Garamond"/>
                <a:ea typeface="Garamond"/>
                <a:cs typeface="Garamond"/>
                <a:sym typeface="Garamond"/>
              </a:rPr>
              <a:t>is or has been “involved”:</a:t>
            </a:r>
            <a:endParaRPr/>
          </a:p>
          <a:p>
            <a:pPr indent="-285750" lvl="0" marL="28575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Garamond"/>
                <a:ea typeface="Garamond"/>
                <a:cs typeface="Garamond"/>
                <a:sym typeface="Garamond"/>
              </a:rPr>
              <a:t>is owned (50%+) or controlled directly or indirectly by a person who is or has been so involved;</a:t>
            </a:r>
            <a:endParaRPr/>
          </a:p>
          <a:p>
            <a:pPr indent="-285750" lvl="0" marL="28575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Garamond"/>
                <a:ea typeface="Garamond"/>
                <a:cs typeface="Garamond"/>
                <a:sym typeface="Garamond"/>
              </a:rPr>
              <a:t>is acting on behalf of or at the direction of a person who is or has been so involved; </a:t>
            </a:r>
            <a:endParaRPr/>
          </a:p>
          <a:p>
            <a:pPr indent="-285750" lvl="0" marL="28575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Garamond"/>
                <a:ea typeface="Garamond"/>
                <a:cs typeface="Garamond"/>
                <a:sym typeface="Garamond"/>
              </a:rPr>
              <a:t>is a member of, or associated with, a person who is or has been so involved </a:t>
            </a:r>
            <a:endParaRPr/>
          </a:p>
          <a:p>
            <a:pPr indent="-285750" lvl="0" marL="28575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Garamond"/>
                <a:ea typeface="Garamond"/>
                <a:cs typeface="Garamond"/>
                <a:sym typeface="Garamond"/>
              </a:rPr>
              <a:t>responsible for; </a:t>
            </a:r>
            <a:endParaRPr/>
          </a:p>
          <a:p>
            <a:pPr indent="-285750" lvl="0" marL="28575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Garamond"/>
                <a:ea typeface="Garamond"/>
                <a:cs typeface="Garamond"/>
                <a:sym typeface="Garamond"/>
              </a:rPr>
              <a:t>facilitates, incites, promotes, or provides support for such an activity; </a:t>
            </a:r>
            <a:endParaRPr/>
          </a:p>
          <a:p>
            <a:pPr indent="-285750" lvl="0" marL="28575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Garamond"/>
                <a:ea typeface="Garamond"/>
                <a:cs typeface="Garamond"/>
                <a:sym typeface="Garamond"/>
              </a:rPr>
              <a:t>conceals evidence of such an activity; </a:t>
            </a:r>
            <a:endParaRPr/>
          </a:p>
          <a:p>
            <a:pPr indent="-285750" lvl="0" marL="28575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Garamond"/>
                <a:ea typeface="Garamond"/>
                <a:cs typeface="Garamond"/>
                <a:sym typeface="Garamond"/>
              </a:rPr>
              <a:t>provides financial services, or makes available funds, economic resources, goods, or technology, knowing or having reasonable cause to suspect that those financial services, funds, economic resources, goods, or technology will or may contribute to such an activity; </a:t>
            </a:r>
            <a:endParaRPr/>
          </a:p>
          <a:p>
            <a:pPr indent="-285750" lvl="0" marL="28575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Garamond"/>
                <a:ea typeface="Garamond"/>
                <a:cs typeface="Garamond"/>
                <a:sym typeface="Garamond"/>
              </a:rPr>
              <a:t>profits financially or obtains any other benefit from an activity;</a:t>
            </a:r>
            <a:endParaRPr/>
          </a:p>
          <a:p>
            <a:pPr indent="-285750" lvl="0" marL="28575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Garamond"/>
                <a:ea typeface="Garamond"/>
                <a:cs typeface="Garamond"/>
                <a:sym typeface="Garamond"/>
              </a:rPr>
              <a:t>responsible for the investigation or prosecution of such an activity and intentionally or recklessly fails to fulfil that responsibility; or the person contravenes, or assists with the contravention of an asset freeze over a designated person.</a:t>
            </a:r>
            <a:endParaRPr b="0" i="0" sz="1500" u="none" cap="none" strike="noStrike">
              <a:solidFill>
                <a:schemeClr val="dk1"/>
              </a:solidFill>
              <a:latin typeface="Garamond"/>
              <a:ea typeface="Garamond"/>
              <a:cs typeface="Garamond"/>
              <a:sym typeface="Garamond"/>
            </a:endParaRPr>
          </a:p>
        </p:txBody>
      </p:sp>
      <p:pic>
        <p:nvPicPr>
          <p:cNvPr descr="ILP logo.png" id="145" name="Google Shape;145;p11"/>
          <p:cNvPicPr preferRelativeResize="0"/>
          <p:nvPr/>
        </p:nvPicPr>
        <p:blipFill rotWithShape="1">
          <a:blip r:embed="rId3">
            <a:alphaModFix/>
          </a:blip>
          <a:srcRect b="0" l="0" r="0" t="0"/>
          <a:stretch/>
        </p:blipFill>
        <p:spPr>
          <a:xfrm>
            <a:off x="6906672" y="4176546"/>
            <a:ext cx="1923899" cy="6507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2"/>
          <p:cNvSpPr txBox="1"/>
          <p:nvPr>
            <p:ph type="title"/>
          </p:nvPr>
        </p:nvSpPr>
        <p:spPr>
          <a:xfrm>
            <a:off x="311699" y="32399"/>
            <a:ext cx="8520602" cy="572701"/>
          </a:xfrm>
          <a:prstGeom prst="rect">
            <a:avLst/>
          </a:prstGeom>
          <a:noFill/>
          <a:ln>
            <a:noFill/>
          </a:ln>
        </p:spPr>
        <p:txBody>
          <a:bodyPr anchorCtr="0" anchor="t" bIns="91400" lIns="91400" spcFirstLastPara="1" rIns="91400" wrap="square" tIns="91400">
            <a:normAutofit fontScale="90000"/>
          </a:bodyPr>
          <a:lstStyle/>
          <a:p>
            <a:pPr indent="0" lvl="0" marL="0" rtl="0" algn="ctr">
              <a:lnSpc>
                <a:spcPct val="100000"/>
              </a:lnSpc>
              <a:spcBef>
                <a:spcPts val="0"/>
              </a:spcBef>
              <a:spcAft>
                <a:spcPts val="0"/>
              </a:spcAft>
              <a:buClr>
                <a:srgbClr val="C00000"/>
              </a:buClr>
              <a:buSzPct val="100000"/>
              <a:buFont typeface="Garamond"/>
              <a:buNone/>
            </a:pPr>
            <a:r>
              <a:rPr lang="en-US">
                <a:solidFill>
                  <a:srgbClr val="C00000"/>
                </a:solidFill>
                <a:latin typeface="Garamond"/>
                <a:ea typeface="Garamond"/>
                <a:cs typeface="Garamond"/>
                <a:sym typeface="Garamond"/>
              </a:rPr>
              <a:t>UK Sanctions Regimes: </a:t>
            </a:r>
            <a:r>
              <a:rPr b="1" lang="en-US">
                <a:solidFill>
                  <a:srgbClr val="92D050"/>
                </a:solidFill>
                <a:latin typeface="Garamond"/>
                <a:ea typeface="Garamond"/>
                <a:cs typeface="Garamond"/>
                <a:sym typeface="Garamond"/>
              </a:rPr>
              <a:t>Global Human Rights </a:t>
            </a:r>
            <a:endParaRPr/>
          </a:p>
        </p:txBody>
      </p:sp>
      <p:sp>
        <p:nvSpPr>
          <p:cNvPr id="151" name="Google Shape;151;p12"/>
          <p:cNvSpPr txBox="1"/>
          <p:nvPr/>
        </p:nvSpPr>
        <p:spPr>
          <a:xfrm>
            <a:off x="431081" y="734064"/>
            <a:ext cx="9765026" cy="28623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Garamond"/>
              <a:buNone/>
            </a:pPr>
            <a:r>
              <a:rPr b="0" i="0" lang="en-US" sz="2000" u="none" cap="none" strike="noStrike">
                <a:solidFill>
                  <a:schemeClr val="dk1"/>
                </a:solidFill>
                <a:latin typeface="Garamond"/>
                <a:ea typeface="Garamond"/>
                <a:cs typeface="Garamond"/>
                <a:sym typeface="Garamond"/>
              </a:rPr>
              <a:t>		81 individuals and entities sanctioned under GHR</a:t>
            </a:r>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Garamond"/>
              <a:ea typeface="Garamond"/>
              <a:cs typeface="Garamond"/>
              <a:sym typeface="Garamond"/>
            </a:endParaRPr>
          </a:p>
          <a:p>
            <a:pPr indent="-34290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Garamond"/>
                <a:ea typeface="Garamond"/>
                <a:cs typeface="Garamond"/>
                <a:sym typeface="Garamond"/>
              </a:rPr>
              <a:t>DPRK – entities involved in forced labour camps </a:t>
            </a:r>
            <a:endParaRPr/>
          </a:p>
          <a:p>
            <a:pPr indent="-342900" lvl="0" marL="3429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Garamond"/>
                <a:ea typeface="Garamond"/>
                <a:cs typeface="Garamond"/>
                <a:sym typeface="Garamond"/>
              </a:rPr>
              <a:t>Gambia- Yahya Jammeh - Former leader of Gambia </a:t>
            </a:r>
            <a:endParaRPr/>
          </a:p>
          <a:p>
            <a:pPr indent="-342900" lvl="0" marL="3429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Garamond"/>
                <a:ea typeface="Garamond"/>
                <a:cs typeface="Garamond"/>
                <a:sym typeface="Garamond"/>
              </a:rPr>
              <a:t>Belarus- officials including Lukashenko re protests</a:t>
            </a:r>
            <a:endParaRPr/>
          </a:p>
          <a:p>
            <a:pPr indent="-342900" lvl="0" marL="3429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Garamond"/>
                <a:ea typeface="Garamond"/>
                <a:cs typeface="Garamond"/>
                <a:sym typeface="Garamond"/>
              </a:rPr>
              <a:t>Myanmar- Military officials - </a:t>
            </a:r>
            <a:r>
              <a:rPr b="0" i="0" lang="en-US" sz="2000" u="none" cap="none" strike="noStrike">
                <a:solidFill>
                  <a:srgbClr val="000000"/>
                </a:solidFill>
                <a:latin typeface="Garamond"/>
                <a:ea typeface="Garamond"/>
                <a:cs typeface="Garamond"/>
                <a:sym typeface="Garamond"/>
              </a:rPr>
              <a:t>Rohingya </a:t>
            </a:r>
            <a:endParaRPr/>
          </a:p>
          <a:p>
            <a:pPr indent="-342900" lvl="2" marL="3429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Garamond"/>
                <a:ea typeface="Garamond"/>
                <a:cs typeface="Garamond"/>
                <a:sym typeface="Garamond"/>
              </a:rPr>
              <a:t>Saudi Arabia- Senior Officials - </a:t>
            </a:r>
            <a:r>
              <a:rPr b="0" i="0" lang="en-US" sz="2000" u="none" cap="none" strike="noStrike">
                <a:solidFill>
                  <a:srgbClr val="000000"/>
                </a:solidFill>
                <a:latin typeface="Garamond"/>
                <a:ea typeface="Garamond"/>
                <a:cs typeface="Garamond"/>
                <a:sym typeface="Garamond"/>
              </a:rPr>
              <a:t>Jamal Khashoggi</a:t>
            </a:r>
            <a:endParaRPr/>
          </a:p>
          <a:p>
            <a:pPr indent="-342900" lvl="2"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Garamond"/>
                <a:ea typeface="Garamond"/>
                <a:cs typeface="Garamond"/>
                <a:sym typeface="Garamond"/>
              </a:rPr>
              <a:t>China- Uyghur  </a:t>
            </a:r>
            <a:endParaRPr b="0" i="0" sz="2000" u="none" cap="none" strike="noStrike">
              <a:solidFill>
                <a:schemeClr val="dk1"/>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Garamond"/>
              <a:ea typeface="Garamond"/>
              <a:cs typeface="Garamond"/>
              <a:sym typeface="Garamond"/>
            </a:endParaRPr>
          </a:p>
        </p:txBody>
      </p:sp>
      <p:pic>
        <p:nvPicPr>
          <p:cNvPr descr="ILP logo.png" id="152" name="Google Shape;152;p12"/>
          <p:cNvPicPr preferRelativeResize="0"/>
          <p:nvPr/>
        </p:nvPicPr>
        <p:blipFill rotWithShape="1">
          <a:blip r:embed="rId3">
            <a:alphaModFix/>
          </a:blip>
          <a:srcRect b="0" l="0" r="0" t="0"/>
          <a:stretch/>
        </p:blipFill>
        <p:spPr>
          <a:xfrm>
            <a:off x="42499" y="83349"/>
            <a:ext cx="1428276" cy="483089"/>
          </a:xfrm>
          <a:prstGeom prst="rect">
            <a:avLst/>
          </a:prstGeom>
          <a:noFill/>
          <a:ln>
            <a:noFill/>
          </a:ln>
        </p:spPr>
      </p:pic>
      <p:pic>
        <p:nvPicPr>
          <p:cNvPr descr="ILP logo.png" id="153" name="Google Shape;153;p12"/>
          <p:cNvPicPr preferRelativeResize="0"/>
          <p:nvPr/>
        </p:nvPicPr>
        <p:blipFill rotWithShape="1">
          <a:blip r:embed="rId3">
            <a:alphaModFix/>
          </a:blip>
          <a:srcRect b="0" l="0" r="0" t="0"/>
          <a:stretch/>
        </p:blipFill>
        <p:spPr>
          <a:xfrm>
            <a:off x="6906672" y="4176546"/>
            <a:ext cx="1923899" cy="6507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3"/>
          <p:cNvSpPr txBox="1"/>
          <p:nvPr>
            <p:ph type="title"/>
          </p:nvPr>
        </p:nvSpPr>
        <p:spPr>
          <a:xfrm>
            <a:off x="283749" y="0"/>
            <a:ext cx="8520602" cy="572701"/>
          </a:xfrm>
          <a:prstGeom prst="rect">
            <a:avLst/>
          </a:prstGeom>
          <a:noFill/>
          <a:ln>
            <a:noFill/>
          </a:ln>
        </p:spPr>
        <p:txBody>
          <a:bodyPr anchorCtr="0" anchor="t" bIns="91400" lIns="91400" spcFirstLastPara="1" rIns="91400" wrap="square" tIns="91400">
            <a:normAutofit fontScale="90000"/>
          </a:bodyPr>
          <a:lstStyle/>
          <a:p>
            <a:pPr indent="0" lvl="0" marL="0" rtl="0" algn="ctr">
              <a:lnSpc>
                <a:spcPct val="100000"/>
              </a:lnSpc>
              <a:spcBef>
                <a:spcPts val="0"/>
              </a:spcBef>
              <a:spcAft>
                <a:spcPts val="0"/>
              </a:spcAft>
              <a:buClr>
                <a:srgbClr val="C00000"/>
              </a:buClr>
              <a:buSzPct val="100000"/>
              <a:buFont typeface="Garamond"/>
              <a:buNone/>
            </a:pPr>
            <a:r>
              <a:rPr lang="en-US">
                <a:solidFill>
                  <a:srgbClr val="C00000"/>
                </a:solidFill>
                <a:latin typeface="Garamond"/>
                <a:ea typeface="Garamond"/>
                <a:cs typeface="Garamond"/>
                <a:sym typeface="Garamond"/>
              </a:rPr>
              <a:t>UK Sanctions Regimes: </a:t>
            </a:r>
            <a:r>
              <a:rPr b="1" lang="en-US">
                <a:solidFill>
                  <a:srgbClr val="FFC000"/>
                </a:solidFill>
                <a:latin typeface="Garamond"/>
                <a:ea typeface="Garamond"/>
                <a:cs typeface="Garamond"/>
                <a:sym typeface="Garamond"/>
              </a:rPr>
              <a:t>Global Anti-Corruption</a:t>
            </a:r>
            <a:endParaRPr>
              <a:solidFill>
                <a:srgbClr val="FFC000"/>
              </a:solidFill>
            </a:endParaRPr>
          </a:p>
        </p:txBody>
      </p:sp>
      <p:sp>
        <p:nvSpPr>
          <p:cNvPr id="159" name="Google Shape;159;p13"/>
          <p:cNvSpPr txBox="1"/>
          <p:nvPr/>
        </p:nvSpPr>
        <p:spPr>
          <a:xfrm>
            <a:off x="496650" y="876274"/>
            <a:ext cx="8815553" cy="2308324"/>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Garamond"/>
                <a:ea typeface="Garamond"/>
                <a:cs typeface="Garamond"/>
                <a:sym typeface="Garamond"/>
              </a:rPr>
              <a:t>Launched in April 2021. </a:t>
            </a:r>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Garamond"/>
                <a:ea typeface="Garamond"/>
                <a:cs typeface="Garamond"/>
                <a:sym typeface="Garamond"/>
              </a:rPr>
              <a:t>Sister thematic regime to </a:t>
            </a:r>
            <a:r>
              <a:rPr b="1" i="0" lang="en-US" sz="2400" u="none" cap="none" strike="noStrike">
                <a:solidFill>
                  <a:srgbClr val="92D050"/>
                </a:solidFill>
                <a:latin typeface="Garamond"/>
                <a:ea typeface="Garamond"/>
                <a:cs typeface="Garamond"/>
                <a:sym typeface="Garamond"/>
              </a:rPr>
              <a:t>UK GHR</a:t>
            </a:r>
            <a:r>
              <a:rPr b="1" i="0" lang="en-US" sz="2400" u="none" cap="none" strike="noStrike">
                <a:solidFill>
                  <a:srgbClr val="000000"/>
                </a:solidFill>
                <a:latin typeface="Garamond"/>
                <a:ea typeface="Garamond"/>
                <a:cs typeface="Garamond"/>
                <a:sym typeface="Garamond"/>
              </a:rPr>
              <a:t> </a:t>
            </a:r>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FFC000"/>
              </a:solidFill>
              <a:latin typeface="Garamond"/>
              <a:ea typeface="Garamond"/>
              <a:cs typeface="Garamond"/>
              <a:sym typeface="Garamond"/>
            </a:endParaRPr>
          </a:p>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Garamond"/>
                <a:ea typeface="Garamond"/>
                <a:cs typeface="Garamond"/>
                <a:sym typeface="Garamond"/>
              </a:rPr>
              <a:t>“Corruption” means: </a:t>
            </a:r>
            <a:endParaRPr/>
          </a:p>
          <a:p>
            <a:pPr indent="0" lvl="1" marL="228600" marR="0" rtl="0" algn="l">
              <a:lnSpc>
                <a:spcPct val="100000"/>
              </a:lnSpc>
              <a:spcBef>
                <a:spcPts val="0"/>
              </a:spcBef>
              <a:spcAft>
                <a:spcPts val="0"/>
              </a:spcAft>
              <a:buClr>
                <a:srgbClr val="000000"/>
              </a:buClr>
              <a:buSzPts val="2400"/>
              <a:buFont typeface="Garamond"/>
              <a:buNone/>
            </a:pPr>
            <a:r>
              <a:rPr b="0" i="0" lang="en-US" sz="2400" u="none" cap="none" strike="noStrike">
                <a:solidFill>
                  <a:srgbClr val="000000"/>
                </a:solidFill>
                <a:latin typeface="Garamond"/>
                <a:ea typeface="Garamond"/>
                <a:cs typeface="Garamond"/>
                <a:sym typeface="Garamond"/>
              </a:rPr>
              <a:t>(i) </a:t>
            </a:r>
            <a:r>
              <a:rPr b="0" i="0" lang="en-US" sz="2400" u="none" cap="none" strike="noStrike">
                <a:solidFill>
                  <a:srgbClr val="0070C0"/>
                </a:solidFill>
                <a:latin typeface="Garamond"/>
                <a:ea typeface="Garamond"/>
                <a:cs typeface="Garamond"/>
                <a:sym typeface="Garamond"/>
              </a:rPr>
              <a:t>Bribery</a:t>
            </a:r>
            <a:r>
              <a:rPr b="0" i="0" lang="en-US" sz="2400" u="none" cap="none" strike="noStrike">
                <a:solidFill>
                  <a:srgbClr val="000000"/>
                </a:solidFill>
                <a:latin typeface="Garamond"/>
                <a:ea typeface="Garamond"/>
                <a:cs typeface="Garamond"/>
                <a:sym typeface="Garamond"/>
              </a:rPr>
              <a:t> or </a:t>
            </a:r>
            <a:endParaRPr/>
          </a:p>
          <a:p>
            <a:pPr indent="0" lvl="1" marL="228600" marR="0" rtl="0" algn="l">
              <a:lnSpc>
                <a:spcPct val="100000"/>
              </a:lnSpc>
              <a:spcBef>
                <a:spcPts val="0"/>
              </a:spcBef>
              <a:spcAft>
                <a:spcPts val="0"/>
              </a:spcAft>
              <a:buClr>
                <a:srgbClr val="000000"/>
              </a:buClr>
              <a:buSzPts val="2400"/>
              <a:buFont typeface="Garamond"/>
              <a:buNone/>
            </a:pPr>
            <a:r>
              <a:rPr b="0" i="0" lang="en-US" sz="2400" u="none" cap="none" strike="noStrike">
                <a:solidFill>
                  <a:srgbClr val="000000"/>
                </a:solidFill>
                <a:latin typeface="Garamond"/>
                <a:ea typeface="Garamond"/>
                <a:cs typeface="Garamond"/>
                <a:sym typeface="Garamond"/>
              </a:rPr>
              <a:t>(ii) </a:t>
            </a:r>
            <a:r>
              <a:rPr b="0" i="0" lang="en-US" sz="2400" u="none" cap="none" strike="noStrike">
                <a:solidFill>
                  <a:srgbClr val="92D050"/>
                </a:solidFill>
                <a:latin typeface="Garamond"/>
                <a:ea typeface="Garamond"/>
                <a:cs typeface="Garamond"/>
                <a:sym typeface="Garamond"/>
              </a:rPr>
              <a:t>Misappropriation of Property</a:t>
            </a:r>
            <a:endParaRPr/>
          </a:p>
        </p:txBody>
      </p:sp>
      <p:pic>
        <p:nvPicPr>
          <p:cNvPr descr="ILP logo.png" id="160" name="Google Shape;160;p13"/>
          <p:cNvPicPr preferRelativeResize="0"/>
          <p:nvPr/>
        </p:nvPicPr>
        <p:blipFill rotWithShape="1">
          <a:blip r:embed="rId3">
            <a:alphaModFix/>
          </a:blip>
          <a:srcRect b="0" l="0" r="0" t="0"/>
          <a:stretch/>
        </p:blipFill>
        <p:spPr>
          <a:xfrm>
            <a:off x="6906672" y="4176546"/>
            <a:ext cx="1923899" cy="6507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4"/>
          <p:cNvSpPr txBox="1"/>
          <p:nvPr>
            <p:ph type="title"/>
          </p:nvPr>
        </p:nvSpPr>
        <p:spPr>
          <a:xfrm>
            <a:off x="365799" y="2436"/>
            <a:ext cx="8520602" cy="572701"/>
          </a:xfrm>
          <a:prstGeom prst="rect">
            <a:avLst/>
          </a:prstGeom>
          <a:noFill/>
          <a:ln>
            <a:noFill/>
          </a:ln>
        </p:spPr>
        <p:txBody>
          <a:bodyPr anchorCtr="0" anchor="t" bIns="91400" lIns="91400" spcFirstLastPara="1" rIns="91400" wrap="square" tIns="91400">
            <a:normAutofit fontScale="90000"/>
          </a:bodyPr>
          <a:lstStyle/>
          <a:p>
            <a:pPr indent="0" lvl="0" marL="0" rtl="0" algn="ctr">
              <a:lnSpc>
                <a:spcPct val="100000"/>
              </a:lnSpc>
              <a:spcBef>
                <a:spcPts val="0"/>
              </a:spcBef>
              <a:spcAft>
                <a:spcPts val="0"/>
              </a:spcAft>
              <a:buClr>
                <a:srgbClr val="C00000"/>
              </a:buClr>
              <a:buSzPct val="100000"/>
              <a:buFont typeface="Garamond"/>
              <a:buNone/>
            </a:pPr>
            <a:r>
              <a:rPr lang="en-US">
                <a:solidFill>
                  <a:srgbClr val="C00000"/>
                </a:solidFill>
                <a:latin typeface="Garamond"/>
                <a:ea typeface="Garamond"/>
                <a:cs typeface="Garamond"/>
                <a:sym typeface="Garamond"/>
              </a:rPr>
              <a:t>UK Sanctions Regimes: </a:t>
            </a:r>
            <a:r>
              <a:rPr b="1" lang="en-US">
                <a:solidFill>
                  <a:srgbClr val="FFC000"/>
                </a:solidFill>
                <a:latin typeface="Garamond"/>
                <a:ea typeface="Garamond"/>
                <a:cs typeface="Garamond"/>
                <a:sym typeface="Garamond"/>
              </a:rPr>
              <a:t>Global Anti-Corruption</a:t>
            </a:r>
            <a:endParaRPr/>
          </a:p>
        </p:txBody>
      </p:sp>
      <p:sp>
        <p:nvSpPr>
          <p:cNvPr id="166" name="Google Shape;166;p14"/>
          <p:cNvSpPr txBox="1"/>
          <p:nvPr/>
        </p:nvSpPr>
        <p:spPr>
          <a:xfrm>
            <a:off x="1213163" y="896294"/>
            <a:ext cx="7143185" cy="189558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000"/>
              <a:buFont typeface="Garamond"/>
              <a:buNone/>
            </a:pPr>
            <a:r>
              <a:rPr b="0" i="0" lang="en-US" sz="2000" u="none" cap="none" strike="noStrike">
                <a:solidFill>
                  <a:srgbClr val="000000"/>
                </a:solidFill>
                <a:latin typeface="Garamond"/>
                <a:ea typeface="Garamond"/>
                <a:cs typeface="Garamond"/>
                <a:sym typeface="Garamond"/>
              </a:rPr>
              <a:t>UK GAC Definition of </a:t>
            </a:r>
            <a:r>
              <a:rPr b="0" i="0" lang="en-US" sz="2000" u="none" cap="none" strike="noStrike">
                <a:solidFill>
                  <a:srgbClr val="0070C0"/>
                </a:solidFill>
                <a:latin typeface="Garamond"/>
                <a:ea typeface="Garamond"/>
                <a:cs typeface="Garamond"/>
                <a:sym typeface="Garamond"/>
              </a:rPr>
              <a:t>Bribery</a:t>
            </a:r>
            <a:r>
              <a:rPr b="0" i="0" lang="en-US" sz="2000" u="none" cap="none" strike="noStrike">
                <a:solidFill>
                  <a:srgbClr val="000000"/>
                </a:solidFill>
                <a:latin typeface="Garamond"/>
                <a:ea typeface="Garamond"/>
                <a:cs typeface="Garamond"/>
                <a:sym typeface="Garamond"/>
              </a:rPr>
              <a:t>:</a:t>
            </a:r>
            <a:endParaRPr/>
          </a:p>
          <a:p>
            <a:pPr indent="0" lvl="0" marL="0" marR="0" rtl="0" algn="l">
              <a:lnSpc>
                <a:spcPct val="150000"/>
              </a:lnSpc>
              <a:spcBef>
                <a:spcPts val="0"/>
              </a:spcBef>
              <a:spcAft>
                <a:spcPts val="0"/>
              </a:spcAft>
              <a:buClr>
                <a:srgbClr val="000000"/>
              </a:buClr>
              <a:buSzPts val="2000"/>
              <a:buFont typeface="Arial"/>
              <a:buNone/>
            </a:pPr>
            <a:r>
              <a:t/>
            </a:r>
            <a:endParaRPr b="0" i="0" sz="2000" u="none" cap="none" strike="noStrike">
              <a:solidFill>
                <a:srgbClr val="000000"/>
              </a:solidFill>
              <a:latin typeface="Garamond"/>
              <a:ea typeface="Garamond"/>
              <a:cs typeface="Garamond"/>
              <a:sym typeface="Garamond"/>
            </a:endParaRPr>
          </a:p>
          <a:p>
            <a:pPr indent="0" lvl="0" marL="0" marR="0" rtl="0" algn="l">
              <a:lnSpc>
                <a:spcPct val="150000"/>
              </a:lnSpc>
              <a:spcBef>
                <a:spcPts val="0"/>
              </a:spcBef>
              <a:spcAft>
                <a:spcPts val="0"/>
              </a:spcAft>
              <a:buClr>
                <a:srgbClr val="000000"/>
              </a:buClr>
              <a:buSzPts val="2000"/>
              <a:buFont typeface="Garamond"/>
              <a:buNone/>
            </a:pPr>
            <a:r>
              <a:rPr b="0" i="1" lang="en-US" sz="2000" u="none" cap="none" strike="noStrike">
                <a:solidFill>
                  <a:srgbClr val="000000"/>
                </a:solidFill>
                <a:latin typeface="Garamond"/>
                <a:ea typeface="Garamond"/>
                <a:cs typeface="Garamond"/>
                <a:sym typeface="Garamond"/>
              </a:rPr>
              <a:t>both giving a financial or other advantage to a foreign public official and a foreign public official receiving a financial or other advantage</a:t>
            </a:r>
            <a:endParaRPr/>
          </a:p>
        </p:txBody>
      </p:sp>
      <p:pic>
        <p:nvPicPr>
          <p:cNvPr descr="ILP logo.png" id="167" name="Google Shape;167;p14"/>
          <p:cNvPicPr preferRelativeResize="0"/>
          <p:nvPr/>
        </p:nvPicPr>
        <p:blipFill rotWithShape="1">
          <a:blip r:embed="rId3">
            <a:alphaModFix/>
          </a:blip>
          <a:srcRect b="0" l="0" r="0" t="0"/>
          <a:stretch/>
        </p:blipFill>
        <p:spPr>
          <a:xfrm>
            <a:off x="6906672" y="4176546"/>
            <a:ext cx="1923899" cy="6507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5"/>
          <p:cNvSpPr txBox="1"/>
          <p:nvPr>
            <p:ph type="title"/>
          </p:nvPr>
        </p:nvSpPr>
        <p:spPr>
          <a:xfrm>
            <a:off x="311699" y="31268"/>
            <a:ext cx="8520602" cy="572701"/>
          </a:xfrm>
          <a:prstGeom prst="rect">
            <a:avLst/>
          </a:prstGeom>
          <a:noFill/>
          <a:ln>
            <a:noFill/>
          </a:ln>
        </p:spPr>
        <p:txBody>
          <a:bodyPr anchorCtr="0" anchor="t" bIns="91400" lIns="91400" spcFirstLastPara="1" rIns="91400" wrap="square" tIns="91400">
            <a:normAutofit fontScale="90000"/>
          </a:bodyPr>
          <a:lstStyle/>
          <a:p>
            <a:pPr indent="0" lvl="0" marL="0" rtl="0" algn="ctr">
              <a:lnSpc>
                <a:spcPct val="100000"/>
              </a:lnSpc>
              <a:spcBef>
                <a:spcPts val="0"/>
              </a:spcBef>
              <a:spcAft>
                <a:spcPts val="0"/>
              </a:spcAft>
              <a:buClr>
                <a:srgbClr val="C00000"/>
              </a:buClr>
              <a:buSzPct val="100000"/>
              <a:buFont typeface="Garamond"/>
              <a:buNone/>
            </a:pPr>
            <a:r>
              <a:rPr lang="en-US">
                <a:solidFill>
                  <a:srgbClr val="C00000"/>
                </a:solidFill>
                <a:latin typeface="Garamond"/>
                <a:ea typeface="Garamond"/>
                <a:cs typeface="Garamond"/>
                <a:sym typeface="Garamond"/>
              </a:rPr>
              <a:t>UK Sanctions Regimes: </a:t>
            </a:r>
            <a:r>
              <a:rPr b="1" lang="en-US">
                <a:solidFill>
                  <a:srgbClr val="FFC000"/>
                </a:solidFill>
                <a:latin typeface="Garamond"/>
                <a:ea typeface="Garamond"/>
                <a:cs typeface="Garamond"/>
                <a:sym typeface="Garamond"/>
              </a:rPr>
              <a:t>Global Anti-Corruption</a:t>
            </a:r>
            <a:endParaRPr/>
          </a:p>
        </p:txBody>
      </p:sp>
      <p:sp>
        <p:nvSpPr>
          <p:cNvPr id="173" name="Google Shape;173;p15"/>
          <p:cNvSpPr txBox="1"/>
          <p:nvPr/>
        </p:nvSpPr>
        <p:spPr>
          <a:xfrm>
            <a:off x="1096682" y="851190"/>
            <a:ext cx="7061703" cy="281891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000"/>
              <a:buFont typeface="Garamond"/>
              <a:buNone/>
            </a:pPr>
            <a:r>
              <a:rPr b="0" i="0" lang="en-US" sz="2000" u="none" cap="none" strike="noStrike">
                <a:solidFill>
                  <a:srgbClr val="000000"/>
                </a:solidFill>
                <a:latin typeface="Garamond"/>
                <a:ea typeface="Garamond"/>
                <a:cs typeface="Garamond"/>
                <a:sym typeface="Garamond"/>
              </a:rPr>
              <a:t>UK GAC Definition of </a:t>
            </a:r>
            <a:r>
              <a:rPr b="0" i="0" lang="en-US" sz="2000" u="none" cap="none" strike="noStrike">
                <a:solidFill>
                  <a:srgbClr val="92D050"/>
                </a:solidFill>
                <a:latin typeface="Garamond"/>
                <a:ea typeface="Garamond"/>
                <a:cs typeface="Garamond"/>
                <a:sym typeface="Garamond"/>
              </a:rPr>
              <a:t>Misappropriation of Property</a:t>
            </a:r>
            <a:r>
              <a:rPr b="0" i="0" lang="en-US" sz="2000" u="none" cap="none" strike="noStrike">
                <a:solidFill>
                  <a:srgbClr val="000000"/>
                </a:solidFill>
                <a:latin typeface="Garamond"/>
                <a:ea typeface="Garamond"/>
                <a:cs typeface="Garamond"/>
                <a:sym typeface="Garamond"/>
              </a:rPr>
              <a:t>: </a:t>
            </a:r>
            <a:endParaRPr/>
          </a:p>
          <a:p>
            <a:pPr indent="0" lvl="0" marL="0" marR="0" rtl="0" algn="l">
              <a:lnSpc>
                <a:spcPct val="150000"/>
              </a:lnSpc>
              <a:spcBef>
                <a:spcPts val="0"/>
              </a:spcBef>
              <a:spcAft>
                <a:spcPts val="0"/>
              </a:spcAft>
              <a:buClr>
                <a:srgbClr val="000000"/>
              </a:buClr>
              <a:buSzPts val="2000"/>
              <a:buFont typeface="Arial"/>
              <a:buNone/>
            </a:pPr>
            <a:r>
              <a:t/>
            </a:r>
            <a:endParaRPr b="0" i="0" sz="2000" u="none" cap="none" strike="noStrike">
              <a:solidFill>
                <a:srgbClr val="000000"/>
              </a:solidFill>
              <a:latin typeface="Garamond"/>
              <a:ea typeface="Garamond"/>
              <a:cs typeface="Garamond"/>
              <a:sym typeface="Garamond"/>
            </a:endParaRPr>
          </a:p>
          <a:p>
            <a:pPr indent="0" lvl="0" marL="0" marR="0" rtl="0" algn="l">
              <a:lnSpc>
                <a:spcPct val="150000"/>
              </a:lnSpc>
              <a:spcBef>
                <a:spcPts val="0"/>
              </a:spcBef>
              <a:spcAft>
                <a:spcPts val="0"/>
              </a:spcAft>
              <a:buClr>
                <a:srgbClr val="000000"/>
              </a:buClr>
              <a:buSzPts val="2000"/>
              <a:buFont typeface="Garamond"/>
              <a:buNone/>
            </a:pPr>
            <a:r>
              <a:rPr b="0" i="1" lang="en-US" sz="2000" u="none" cap="none" strike="noStrike">
                <a:solidFill>
                  <a:srgbClr val="000000"/>
                </a:solidFill>
                <a:latin typeface="Garamond"/>
                <a:ea typeface="Garamond"/>
                <a:cs typeface="Garamond"/>
                <a:sym typeface="Garamond"/>
              </a:rPr>
              <a:t>occurs where a foreign public official improperly diverts or allocates property entrusted to them in their official role. This may be intended to benefit them or a third person. Property can include anything of value, including contracts or licenses or concessions</a:t>
            </a:r>
            <a:endParaRPr/>
          </a:p>
        </p:txBody>
      </p:sp>
      <p:pic>
        <p:nvPicPr>
          <p:cNvPr descr="ILP logo.png" id="174" name="Google Shape;174;p15"/>
          <p:cNvPicPr preferRelativeResize="0"/>
          <p:nvPr/>
        </p:nvPicPr>
        <p:blipFill rotWithShape="1">
          <a:blip r:embed="rId3">
            <a:alphaModFix/>
          </a:blip>
          <a:srcRect b="0" l="0" r="0" t="0"/>
          <a:stretch/>
        </p:blipFill>
        <p:spPr>
          <a:xfrm>
            <a:off x="6906672" y="4176546"/>
            <a:ext cx="1923899" cy="6507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6"/>
          <p:cNvSpPr txBox="1"/>
          <p:nvPr>
            <p:ph type="title"/>
          </p:nvPr>
        </p:nvSpPr>
        <p:spPr>
          <a:xfrm>
            <a:off x="311699" y="31268"/>
            <a:ext cx="8520602" cy="572701"/>
          </a:xfrm>
          <a:prstGeom prst="rect">
            <a:avLst/>
          </a:prstGeom>
          <a:noFill/>
          <a:ln>
            <a:noFill/>
          </a:ln>
        </p:spPr>
        <p:txBody>
          <a:bodyPr anchorCtr="0" anchor="t" bIns="91400" lIns="91400" spcFirstLastPara="1" rIns="91400" wrap="square" tIns="91400">
            <a:normAutofit fontScale="90000"/>
          </a:bodyPr>
          <a:lstStyle/>
          <a:p>
            <a:pPr indent="0" lvl="0" marL="0" rtl="0" algn="ctr">
              <a:lnSpc>
                <a:spcPct val="100000"/>
              </a:lnSpc>
              <a:spcBef>
                <a:spcPts val="0"/>
              </a:spcBef>
              <a:spcAft>
                <a:spcPts val="0"/>
              </a:spcAft>
              <a:buClr>
                <a:srgbClr val="C00000"/>
              </a:buClr>
              <a:buSzPct val="100000"/>
              <a:buFont typeface="Garamond"/>
              <a:buNone/>
            </a:pPr>
            <a:r>
              <a:rPr lang="en-US">
                <a:solidFill>
                  <a:srgbClr val="C00000"/>
                </a:solidFill>
                <a:latin typeface="Garamond"/>
                <a:ea typeface="Garamond"/>
                <a:cs typeface="Garamond"/>
                <a:sym typeface="Garamond"/>
              </a:rPr>
              <a:t>UK Sanctions Regimes: </a:t>
            </a:r>
            <a:r>
              <a:rPr b="1" lang="en-US">
                <a:solidFill>
                  <a:srgbClr val="FFC000"/>
                </a:solidFill>
                <a:latin typeface="Garamond"/>
                <a:ea typeface="Garamond"/>
                <a:cs typeface="Garamond"/>
                <a:sym typeface="Garamond"/>
              </a:rPr>
              <a:t>Global Anti-Corruption</a:t>
            </a:r>
            <a:endParaRPr/>
          </a:p>
        </p:txBody>
      </p:sp>
      <p:sp>
        <p:nvSpPr>
          <p:cNvPr id="180" name="Google Shape;180;p16"/>
          <p:cNvSpPr txBox="1"/>
          <p:nvPr/>
        </p:nvSpPr>
        <p:spPr>
          <a:xfrm>
            <a:off x="228000" y="603975"/>
            <a:ext cx="8520600" cy="4119000"/>
          </a:xfrm>
          <a:prstGeom prst="rect">
            <a:avLst/>
          </a:prstGeom>
          <a:noFill/>
          <a:ln>
            <a:noFill/>
          </a:ln>
        </p:spPr>
        <p:txBody>
          <a:bodyPr anchorCtr="0" anchor="t" bIns="45700" lIns="91425" spcFirstLastPara="1" rIns="91425" wrap="square" tIns="45700">
            <a:spAutoFit/>
          </a:bodyPr>
          <a:lstStyle/>
          <a:p>
            <a:pPr indent="0" lvl="0" marL="0" marR="0" rtl="0" algn="l">
              <a:lnSpc>
                <a:spcPct val="160000"/>
              </a:lnSpc>
              <a:spcBef>
                <a:spcPts val="0"/>
              </a:spcBef>
              <a:spcAft>
                <a:spcPts val="0"/>
              </a:spcAft>
              <a:buClr>
                <a:srgbClr val="000000"/>
              </a:buClr>
              <a:buSzPts val="1200"/>
              <a:buFont typeface="Garamond"/>
              <a:buNone/>
            </a:pPr>
            <a:r>
              <a:rPr b="0" i="0" lang="en-US" sz="1200" u="none" cap="none" strike="noStrike">
                <a:solidFill>
                  <a:srgbClr val="000000"/>
                </a:solidFill>
                <a:latin typeface="Garamond"/>
                <a:ea typeface="Garamond"/>
                <a:cs typeface="Garamond"/>
                <a:sym typeface="Garamond"/>
              </a:rPr>
              <a:t>“involved person” includes:</a:t>
            </a:r>
            <a:endParaRPr/>
          </a:p>
          <a:p>
            <a:pPr indent="0" lvl="0" marL="0" marR="0" rtl="0" algn="l">
              <a:lnSpc>
                <a:spcPct val="160000"/>
              </a:lnSpc>
              <a:spcBef>
                <a:spcPts val="0"/>
              </a:spcBef>
              <a:spcAft>
                <a:spcPts val="0"/>
              </a:spcAft>
              <a:buClr>
                <a:srgbClr val="000000"/>
              </a:buClr>
              <a:buSzPts val="1200"/>
              <a:buFont typeface="Garamond"/>
              <a:buNone/>
            </a:pPr>
            <a:r>
              <a:rPr b="0" i="0" lang="en-US" sz="1200" u="none" cap="none" strike="noStrike">
                <a:solidFill>
                  <a:srgbClr val="000000"/>
                </a:solidFill>
                <a:latin typeface="Garamond"/>
                <a:ea typeface="Garamond"/>
                <a:cs typeface="Garamond"/>
                <a:sym typeface="Garamond"/>
              </a:rPr>
              <a:t>is </a:t>
            </a:r>
            <a:r>
              <a:rPr b="1" i="0" lang="en-US" sz="1200" u="none" cap="none" strike="noStrike">
                <a:solidFill>
                  <a:srgbClr val="FFC000"/>
                </a:solidFill>
                <a:latin typeface="Garamond"/>
                <a:ea typeface="Garamond"/>
                <a:cs typeface="Garamond"/>
                <a:sym typeface="Garamond"/>
              </a:rPr>
              <a:t>responsible for or engages </a:t>
            </a:r>
            <a:r>
              <a:rPr b="0" i="0" lang="en-US" sz="1200" u="none" cap="none" strike="noStrike">
                <a:solidFill>
                  <a:srgbClr val="000000"/>
                </a:solidFill>
                <a:latin typeface="Garamond"/>
                <a:ea typeface="Garamond"/>
                <a:cs typeface="Garamond"/>
                <a:sym typeface="Garamond"/>
              </a:rPr>
              <a:t>in serious corruption</a:t>
            </a:r>
            <a:endParaRPr/>
          </a:p>
          <a:p>
            <a:pPr indent="0" lvl="0" marL="0" marR="0" rtl="0" algn="l">
              <a:lnSpc>
                <a:spcPct val="160000"/>
              </a:lnSpc>
              <a:spcBef>
                <a:spcPts val="0"/>
              </a:spcBef>
              <a:spcAft>
                <a:spcPts val="0"/>
              </a:spcAft>
              <a:buClr>
                <a:srgbClr val="FFC000"/>
              </a:buClr>
              <a:buSzPts val="1200"/>
              <a:buFont typeface="Garamond"/>
              <a:buNone/>
            </a:pPr>
            <a:r>
              <a:rPr b="1" i="0" lang="en-US" sz="1200" u="none" cap="none" strike="noStrike">
                <a:solidFill>
                  <a:srgbClr val="FFC000"/>
                </a:solidFill>
                <a:latin typeface="Garamond"/>
                <a:ea typeface="Garamond"/>
                <a:cs typeface="Garamond"/>
                <a:sym typeface="Garamond"/>
              </a:rPr>
              <a:t>facilitates or provides support </a:t>
            </a:r>
            <a:r>
              <a:rPr b="0" i="0" lang="en-US" sz="1200" u="none" cap="none" strike="noStrike">
                <a:solidFill>
                  <a:srgbClr val="000000"/>
                </a:solidFill>
                <a:latin typeface="Garamond"/>
                <a:ea typeface="Garamond"/>
                <a:cs typeface="Garamond"/>
                <a:sym typeface="Garamond"/>
              </a:rPr>
              <a:t>for such conduct</a:t>
            </a:r>
            <a:endParaRPr/>
          </a:p>
          <a:p>
            <a:pPr indent="0" lvl="0" marL="0" marR="0" rtl="0" algn="l">
              <a:lnSpc>
                <a:spcPct val="160000"/>
              </a:lnSpc>
              <a:spcBef>
                <a:spcPts val="0"/>
              </a:spcBef>
              <a:spcAft>
                <a:spcPts val="0"/>
              </a:spcAft>
              <a:buClr>
                <a:srgbClr val="FFC000"/>
              </a:buClr>
              <a:buSzPts val="1200"/>
              <a:buFont typeface="Garamond"/>
              <a:buNone/>
            </a:pPr>
            <a:r>
              <a:rPr b="1" i="0" lang="en-US" sz="1200" u="none" cap="none" strike="noStrike">
                <a:solidFill>
                  <a:srgbClr val="FFC000"/>
                </a:solidFill>
                <a:latin typeface="Garamond"/>
                <a:ea typeface="Garamond"/>
                <a:cs typeface="Garamond"/>
                <a:sym typeface="Garamond"/>
              </a:rPr>
              <a:t>profits financially </a:t>
            </a:r>
            <a:r>
              <a:rPr b="0" i="0" lang="en-US" sz="1200" u="none" cap="none" strike="noStrike">
                <a:solidFill>
                  <a:srgbClr val="000000"/>
                </a:solidFill>
                <a:latin typeface="Garamond"/>
                <a:ea typeface="Garamond"/>
                <a:cs typeface="Garamond"/>
                <a:sym typeface="Garamond"/>
              </a:rPr>
              <a:t>or </a:t>
            </a:r>
            <a:r>
              <a:rPr b="1" i="0" lang="en-US" sz="1200" u="none" cap="none" strike="noStrike">
                <a:solidFill>
                  <a:srgbClr val="FFC000"/>
                </a:solidFill>
                <a:latin typeface="Garamond"/>
                <a:ea typeface="Garamond"/>
                <a:cs typeface="Garamond"/>
                <a:sym typeface="Garamond"/>
              </a:rPr>
              <a:t>obtains any other benefit </a:t>
            </a:r>
            <a:r>
              <a:rPr b="0" i="0" lang="en-US" sz="1200" u="none" cap="none" strike="noStrike">
                <a:solidFill>
                  <a:srgbClr val="000000"/>
                </a:solidFill>
                <a:latin typeface="Garamond"/>
                <a:ea typeface="Garamond"/>
                <a:cs typeface="Garamond"/>
                <a:sym typeface="Garamond"/>
              </a:rPr>
              <a:t>from such conduct</a:t>
            </a:r>
            <a:endParaRPr/>
          </a:p>
          <a:p>
            <a:pPr indent="0" lvl="0" marL="0" marR="0" rtl="0" algn="l">
              <a:lnSpc>
                <a:spcPct val="160000"/>
              </a:lnSpc>
              <a:spcBef>
                <a:spcPts val="0"/>
              </a:spcBef>
              <a:spcAft>
                <a:spcPts val="0"/>
              </a:spcAft>
              <a:buClr>
                <a:srgbClr val="FFC000"/>
              </a:buClr>
              <a:buSzPts val="1200"/>
              <a:buFont typeface="Garamond"/>
              <a:buNone/>
            </a:pPr>
            <a:r>
              <a:rPr b="1" i="0" lang="en-US" sz="1200" u="none" cap="none" strike="noStrike">
                <a:solidFill>
                  <a:srgbClr val="FFC000"/>
                </a:solidFill>
                <a:latin typeface="Garamond"/>
                <a:ea typeface="Garamond"/>
                <a:cs typeface="Garamond"/>
                <a:sym typeface="Garamond"/>
              </a:rPr>
              <a:t>conceals or disguises</a:t>
            </a:r>
            <a:r>
              <a:rPr b="0" i="0" lang="en-US" sz="1200" u="none" cap="none" strike="noStrike">
                <a:solidFill>
                  <a:srgbClr val="000000"/>
                </a:solidFill>
                <a:latin typeface="Garamond"/>
                <a:ea typeface="Garamond"/>
                <a:cs typeface="Garamond"/>
                <a:sym typeface="Garamond"/>
              </a:rPr>
              <a:t>, or facilitates the concealment or disguise of, such conduct or any profit or proceeds from such conduct</a:t>
            </a:r>
            <a:endParaRPr/>
          </a:p>
          <a:p>
            <a:pPr indent="0" lvl="0" marL="0" marR="0" rtl="0" algn="l">
              <a:lnSpc>
                <a:spcPct val="160000"/>
              </a:lnSpc>
              <a:spcBef>
                <a:spcPts val="0"/>
              </a:spcBef>
              <a:spcAft>
                <a:spcPts val="0"/>
              </a:spcAft>
              <a:buClr>
                <a:srgbClr val="FFC000"/>
              </a:buClr>
              <a:buSzPts val="1200"/>
              <a:buFont typeface="Garamond"/>
              <a:buNone/>
            </a:pPr>
            <a:r>
              <a:rPr b="1" i="0" lang="en-US" sz="1200" u="none" cap="none" strike="noStrike">
                <a:solidFill>
                  <a:srgbClr val="FFC000"/>
                </a:solidFill>
                <a:latin typeface="Garamond"/>
                <a:ea typeface="Garamond"/>
                <a:cs typeface="Garamond"/>
                <a:sym typeface="Garamond"/>
              </a:rPr>
              <a:t>transfers or converts</a:t>
            </a:r>
            <a:r>
              <a:rPr b="0" i="0" lang="en-US" sz="1200" u="none" cap="none" strike="noStrike">
                <a:solidFill>
                  <a:srgbClr val="000000"/>
                </a:solidFill>
                <a:latin typeface="Garamond"/>
                <a:ea typeface="Garamond"/>
                <a:cs typeface="Garamond"/>
                <a:sym typeface="Garamond"/>
              </a:rPr>
              <a:t>, or facilitates the transfer or conversion of, any profit or proceeds from such conduct</a:t>
            </a:r>
            <a:endParaRPr/>
          </a:p>
          <a:p>
            <a:pPr indent="0" lvl="0" marL="0" marR="0" rtl="0" algn="l">
              <a:lnSpc>
                <a:spcPct val="160000"/>
              </a:lnSpc>
              <a:spcBef>
                <a:spcPts val="0"/>
              </a:spcBef>
              <a:spcAft>
                <a:spcPts val="0"/>
              </a:spcAft>
              <a:buClr>
                <a:srgbClr val="000000"/>
              </a:buClr>
              <a:buSzPts val="1200"/>
              <a:buFont typeface="Garamond"/>
              <a:buNone/>
            </a:pPr>
            <a:r>
              <a:rPr b="0" i="0" lang="en-US" sz="1200" u="none" cap="none" strike="noStrike">
                <a:solidFill>
                  <a:srgbClr val="000000"/>
                </a:solidFill>
                <a:latin typeface="Garamond"/>
                <a:ea typeface="Garamond"/>
                <a:cs typeface="Garamond"/>
                <a:sym typeface="Garamond"/>
              </a:rPr>
              <a:t>is responsible for the investigation or prosecution of such conduct and </a:t>
            </a:r>
            <a:r>
              <a:rPr b="1" i="0" lang="en-US" sz="1200" u="none" cap="none" strike="noStrike">
                <a:solidFill>
                  <a:srgbClr val="FFC000"/>
                </a:solidFill>
                <a:latin typeface="Garamond"/>
                <a:ea typeface="Garamond"/>
                <a:cs typeface="Garamond"/>
                <a:sym typeface="Garamond"/>
              </a:rPr>
              <a:t>intentionally or recklessly fails </a:t>
            </a:r>
            <a:r>
              <a:rPr b="0" i="0" lang="en-US" sz="1200" u="none" cap="none" strike="noStrike">
                <a:solidFill>
                  <a:srgbClr val="000000"/>
                </a:solidFill>
                <a:latin typeface="Garamond"/>
                <a:ea typeface="Garamond"/>
                <a:cs typeface="Garamond"/>
                <a:sym typeface="Garamond"/>
              </a:rPr>
              <a:t>to fulfil that responsibility</a:t>
            </a:r>
            <a:endParaRPr/>
          </a:p>
          <a:p>
            <a:pPr indent="0" lvl="0" marL="0" marR="0" rtl="0" algn="l">
              <a:lnSpc>
                <a:spcPct val="160000"/>
              </a:lnSpc>
              <a:spcBef>
                <a:spcPts val="0"/>
              </a:spcBef>
              <a:spcAft>
                <a:spcPts val="0"/>
              </a:spcAft>
              <a:buClr>
                <a:srgbClr val="FFC000"/>
              </a:buClr>
              <a:buSzPts val="1200"/>
              <a:buFont typeface="Garamond"/>
              <a:buNone/>
            </a:pPr>
            <a:r>
              <a:rPr b="1" i="0" lang="en-US" sz="1200" u="none" cap="none" strike="noStrike">
                <a:solidFill>
                  <a:srgbClr val="FFC000"/>
                </a:solidFill>
                <a:latin typeface="Garamond"/>
                <a:ea typeface="Garamond"/>
                <a:cs typeface="Garamond"/>
                <a:sym typeface="Garamond"/>
              </a:rPr>
              <a:t>uses threats, intimidation or physical force </a:t>
            </a:r>
            <a:r>
              <a:rPr b="0" i="0" lang="en-US" sz="1200" u="none" cap="none" strike="noStrike">
                <a:solidFill>
                  <a:srgbClr val="000000"/>
                </a:solidFill>
                <a:latin typeface="Garamond"/>
                <a:ea typeface="Garamond"/>
                <a:cs typeface="Garamond"/>
                <a:sym typeface="Garamond"/>
              </a:rPr>
              <a:t>to interfere in, or otherwise interferes in, any law enforcement or judicial process in connection with such conduct</a:t>
            </a:r>
            <a:endParaRPr/>
          </a:p>
          <a:p>
            <a:pPr indent="0" lvl="0" marL="0" marR="0" rtl="0" algn="l">
              <a:lnSpc>
                <a:spcPct val="160000"/>
              </a:lnSpc>
              <a:spcBef>
                <a:spcPts val="0"/>
              </a:spcBef>
              <a:spcAft>
                <a:spcPts val="0"/>
              </a:spcAft>
              <a:buClr>
                <a:srgbClr val="000000"/>
              </a:buClr>
              <a:buSzPts val="1200"/>
              <a:buFont typeface="Garamond"/>
              <a:buNone/>
            </a:pPr>
            <a:r>
              <a:rPr b="1" i="0" lang="en-US" sz="1200" u="none" cap="none" strike="noStrike">
                <a:solidFill>
                  <a:srgbClr val="000000"/>
                </a:solidFill>
                <a:latin typeface="Garamond"/>
                <a:ea typeface="Garamond"/>
                <a:cs typeface="Garamond"/>
                <a:sym typeface="Garamond"/>
              </a:rPr>
              <a:t>contravenes, </a:t>
            </a:r>
            <a:r>
              <a:rPr b="0" i="0" lang="en-US" sz="1200" u="none" cap="none" strike="noStrike">
                <a:solidFill>
                  <a:srgbClr val="000000"/>
                </a:solidFill>
                <a:latin typeface="Garamond"/>
                <a:ea typeface="Garamond"/>
                <a:cs typeface="Garamond"/>
                <a:sym typeface="Garamond"/>
              </a:rPr>
              <a:t>or assists with the contravention of, certain provisions in the Regulations</a:t>
            </a:r>
            <a:endParaRPr/>
          </a:p>
          <a:p>
            <a:pPr indent="0" lvl="0" marL="0" marR="0" rtl="0" algn="l">
              <a:lnSpc>
                <a:spcPct val="160000"/>
              </a:lnSpc>
              <a:spcBef>
                <a:spcPts val="0"/>
              </a:spcBef>
              <a:spcAft>
                <a:spcPts val="0"/>
              </a:spcAft>
              <a:buClr>
                <a:srgbClr val="000000"/>
              </a:buClr>
              <a:buSzPts val="1200"/>
              <a:buFont typeface="Garamond"/>
              <a:buNone/>
            </a:pPr>
            <a:r>
              <a:rPr b="0" i="0" lang="en-US" sz="1200" u="none" cap="none" strike="noStrike">
                <a:solidFill>
                  <a:srgbClr val="000000"/>
                </a:solidFill>
                <a:latin typeface="Garamond"/>
                <a:ea typeface="Garamond"/>
                <a:cs typeface="Garamond"/>
                <a:sym typeface="Garamond"/>
              </a:rPr>
              <a:t>		Under the GAC Regulations, a person is also an “involved person” if the person:</a:t>
            </a:r>
            <a:endParaRPr/>
          </a:p>
          <a:p>
            <a:pPr indent="0" lvl="0" marL="0" marR="0" rtl="0" algn="l">
              <a:lnSpc>
                <a:spcPct val="160000"/>
              </a:lnSpc>
              <a:spcBef>
                <a:spcPts val="0"/>
              </a:spcBef>
              <a:spcAft>
                <a:spcPts val="0"/>
              </a:spcAft>
              <a:buClr>
                <a:srgbClr val="000000"/>
              </a:buClr>
              <a:buSzPts val="1200"/>
              <a:buFont typeface="Garamond"/>
              <a:buNone/>
            </a:pPr>
            <a:r>
              <a:rPr b="1" i="0" lang="en-US" sz="1200" u="none" cap="none" strike="noStrike">
                <a:solidFill>
                  <a:srgbClr val="000000"/>
                </a:solidFill>
                <a:latin typeface="Garamond"/>
                <a:ea typeface="Garamond"/>
                <a:cs typeface="Garamond"/>
                <a:sym typeface="Garamond"/>
              </a:rPr>
              <a:t>		</a:t>
            </a:r>
            <a:r>
              <a:rPr b="1" i="0" lang="en-US" sz="1200" u="none" cap="none" strike="noStrike">
                <a:solidFill>
                  <a:srgbClr val="FFC000"/>
                </a:solidFill>
                <a:latin typeface="Garamond"/>
                <a:ea typeface="Garamond"/>
                <a:cs typeface="Garamond"/>
                <a:sym typeface="Garamond"/>
              </a:rPr>
              <a:t>is owned or controlled by a person </a:t>
            </a:r>
            <a:r>
              <a:rPr b="0" i="0" lang="en-US" sz="1200" u="none" cap="none" strike="noStrike">
                <a:solidFill>
                  <a:srgbClr val="000000"/>
                </a:solidFill>
                <a:latin typeface="Garamond"/>
                <a:ea typeface="Garamond"/>
                <a:cs typeface="Garamond"/>
                <a:sym typeface="Garamond"/>
              </a:rPr>
              <a:t>who has been involved as abov</a:t>
            </a:r>
            <a:r>
              <a:rPr b="0" i="0" lang="en-US" sz="1200" u="none" cap="none" strike="noStrike">
                <a:solidFill>
                  <a:srgbClr val="000000"/>
                </a:solidFill>
                <a:latin typeface="Garamond"/>
                <a:ea typeface="Garamond"/>
                <a:cs typeface="Garamond"/>
                <a:sym typeface="Garamond"/>
              </a:rPr>
              <a:t>e</a:t>
            </a:r>
            <a:endParaRPr/>
          </a:p>
          <a:p>
            <a:pPr indent="0" lvl="0" marL="0" marR="0" rtl="0" algn="l">
              <a:lnSpc>
                <a:spcPct val="160000"/>
              </a:lnSpc>
              <a:spcBef>
                <a:spcPts val="0"/>
              </a:spcBef>
              <a:spcAft>
                <a:spcPts val="0"/>
              </a:spcAft>
              <a:buClr>
                <a:srgbClr val="000000"/>
              </a:buClr>
              <a:buSzPts val="1200"/>
              <a:buFont typeface="Garamond"/>
              <a:buNone/>
            </a:pPr>
            <a:r>
              <a:rPr b="1" i="0" lang="en-US" sz="1200" u="none" cap="none" strike="noStrike">
                <a:solidFill>
                  <a:srgbClr val="000000"/>
                </a:solidFill>
                <a:latin typeface="Garamond"/>
                <a:ea typeface="Garamond"/>
                <a:cs typeface="Garamond"/>
                <a:sym typeface="Garamond"/>
              </a:rPr>
              <a:t>	</a:t>
            </a:r>
            <a:r>
              <a:rPr b="1" i="0" lang="en-US" sz="1200" u="none" cap="none" strike="noStrike">
                <a:solidFill>
                  <a:srgbClr val="000000"/>
                </a:solidFill>
                <a:latin typeface="Garamond"/>
                <a:ea typeface="Garamond"/>
                <a:cs typeface="Garamond"/>
                <a:sym typeface="Garamond"/>
              </a:rPr>
              <a:t>	</a:t>
            </a:r>
            <a:r>
              <a:rPr b="1" i="0" lang="en-US" sz="1200" u="none" cap="none" strike="noStrike">
                <a:solidFill>
                  <a:srgbClr val="FFC000"/>
                </a:solidFill>
                <a:latin typeface="Garamond"/>
                <a:ea typeface="Garamond"/>
                <a:cs typeface="Garamond"/>
                <a:sym typeface="Garamond"/>
              </a:rPr>
              <a:t>acts on behalf of or at the direction</a:t>
            </a:r>
            <a:r>
              <a:rPr b="1" i="0" lang="en-US" sz="1200" u="none" cap="none" strike="noStrike">
                <a:solidFill>
                  <a:srgbClr val="000000"/>
                </a:solidFill>
                <a:latin typeface="Garamond"/>
                <a:ea typeface="Garamond"/>
                <a:cs typeface="Garamond"/>
                <a:sym typeface="Garamond"/>
              </a:rPr>
              <a:t> </a:t>
            </a:r>
            <a:r>
              <a:rPr b="0" i="0" lang="en-US" sz="1200" u="none" cap="none" strike="noStrike">
                <a:solidFill>
                  <a:srgbClr val="000000"/>
                </a:solidFill>
                <a:latin typeface="Garamond"/>
                <a:ea typeface="Garamond"/>
                <a:cs typeface="Garamond"/>
                <a:sym typeface="Garamond"/>
              </a:rPr>
              <a:t>of such a person</a:t>
            </a:r>
            <a:endParaRPr/>
          </a:p>
          <a:p>
            <a:pPr indent="0" lvl="0" marL="0" marR="0" rtl="0" algn="l">
              <a:lnSpc>
                <a:spcPct val="160000"/>
              </a:lnSpc>
              <a:spcBef>
                <a:spcPts val="0"/>
              </a:spcBef>
              <a:spcAft>
                <a:spcPts val="0"/>
              </a:spcAft>
              <a:buClr>
                <a:srgbClr val="000000"/>
              </a:buClr>
              <a:buSzPts val="1200"/>
              <a:buFont typeface="Garamond"/>
              <a:buNone/>
            </a:pPr>
            <a:r>
              <a:rPr b="1" i="0" lang="en-US" sz="1200" u="none" cap="none" strike="noStrike">
                <a:solidFill>
                  <a:srgbClr val="000000"/>
                </a:solidFill>
                <a:latin typeface="Garamond"/>
                <a:ea typeface="Garamond"/>
                <a:cs typeface="Garamond"/>
                <a:sym typeface="Garamond"/>
              </a:rPr>
              <a:t>		</a:t>
            </a:r>
            <a:r>
              <a:rPr b="1" i="0" lang="en-US" sz="1200" u="none" cap="none" strike="noStrike">
                <a:solidFill>
                  <a:srgbClr val="FFC000"/>
                </a:solidFill>
                <a:latin typeface="Garamond"/>
                <a:ea typeface="Garamond"/>
                <a:cs typeface="Garamond"/>
                <a:sym typeface="Garamond"/>
              </a:rPr>
              <a:t>is a member of, or associated with, such a perso</a:t>
            </a:r>
            <a:r>
              <a:rPr b="1" i="0" lang="en-US" sz="1200" u="none" cap="none" strike="noStrike">
                <a:solidFill>
                  <a:srgbClr val="FFC000"/>
                </a:solidFill>
                <a:latin typeface="Garamond"/>
                <a:ea typeface="Garamond"/>
                <a:cs typeface="Garamond"/>
                <a:sym typeface="Garamond"/>
              </a:rPr>
              <a:t>n</a:t>
            </a:r>
            <a:endParaRPr/>
          </a:p>
        </p:txBody>
      </p:sp>
      <p:pic>
        <p:nvPicPr>
          <p:cNvPr descr="ILP logo.png" id="181" name="Google Shape;181;p16"/>
          <p:cNvPicPr preferRelativeResize="0"/>
          <p:nvPr/>
        </p:nvPicPr>
        <p:blipFill rotWithShape="1">
          <a:blip r:embed="rId3">
            <a:alphaModFix/>
          </a:blip>
          <a:srcRect b="0" l="0" r="0" t="0"/>
          <a:stretch/>
        </p:blipFill>
        <p:spPr>
          <a:xfrm>
            <a:off x="6906672" y="4176546"/>
            <a:ext cx="1923899" cy="6507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7"/>
          <p:cNvSpPr txBox="1"/>
          <p:nvPr>
            <p:ph type="title"/>
          </p:nvPr>
        </p:nvSpPr>
        <p:spPr>
          <a:xfrm>
            <a:off x="311699" y="31268"/>
            <a:ext cx="8520602" cy="572701"/>
          </a:xfrm>
          <a:prstGeom prst="rect">
            <a:avLst/>
          </a:prstGeom>
          <a:noFill/>
          <a:ln>
            <a:noFill/>
          </a:ln>
        </p:spPr>
        <p:txBody>
          <a:bodyPr anchorCtr="0" anchor="t" bIns="91400" lIns="91400" spcFirstLastPara="1" rIns="91400" wrap="square" tIns="91400">
            <a:normAutofit fontScale="90000"/>
          </a:bodyPr>
          <a:lstStyle/>
          <a:p>
            <a:pPr indent="0" lvl="0" marL="0" rtl="0" algn="ctr">
              <a:lnSpc>
                <a:spcPct val="100000"/>
              </a:lnSpc>
              <a:spcBef>
                <a:spcPts val="0"/>
              </a:spcBef>
              <a:spcAft>
                <a:spcPts val="0"/>
              </a:spcAft>
              <a:buClr>
                <a:srgbClr val="C00000"/>
              </a:buClr>
              <a:buSzPct val="100000"/>
              <a:buFont typeface="Garamond"/>
              <a:buNone/>
            </a:pPr>
            <a:r>
              <a:rPr lang="en-US">
                <a:solidFill>
                  <a:srgbClr val="C00000"/>
                </a:solidFill>
                <a:latin typeface="Garamond"/>
                <a:ea typeface="Garamond"/>
                <a:cs typeface="Garamond"/>
                <a:sym typeface="Garamond"/>
              </a:rPr>
              <a:t>UK Sanctions Regimes: </a:t>
            </a:r>
            <a:r>
              <a:rPr b="1" lang="en-US">
                <a:solidFill>
                  <a:srgbClr val="FFC000"/>
                </a:solidFill>
                <a:latin typeface="Garamond"/>
                <a:ea typeface="Garamond"/>
                <a:cs typeface="Garamond"/>
                <a:sym typeface="Garamond"/>
              </a:rPr>
              <a:t>Global Anti-Corruption</a:t>
            </a:r>
            <a:endParaRPr/>
          </a:p>
        </p:txBody>
      </p:sp>
      <p:sp>
        <p:nvSpPr>
          <p:cNvPr id="187" name="Google Shape;187;p17"/>
          <p:cNvSpPr txBox="1"/>
          <p:nvPr/>
        </p:nvSpPr>
        <p:spPr>
          <a:xfrm>
            <a:off x="1764041" y="404855"/>
            <a:ext cx="6197097" cy="3434402"/>
          </a:xfrm>
          <a:prstGeom prst="rect">
            <a:avLst/>
          </a:prstGeom>
          <a:noFill/>
          <a:ln>
            <a:noFill/>
          </a:ln>
        </p:spPr>
        <p:txBody>
          <a:bodyPr anchorCtr="0" anchor="t" bIns="45700" lIns="91425" spcFirstLastPara="1" rIns="91425" wrap="square" tIns="45700">
            <a:spAutoFit/>
          </a:bodyPr>
          <a:lstStyle/>
          <a:p>
            <a:pPr indent="-215900" lvl="0" marL="3429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Garamond"/>
              <a:ea typeface="Garamond"/>
              <a:cs typeface="Garamond"/>
              <a:sym typeface="Garamond"/>
            </a:endParaRPr>
          </a:p>
          <a:p>
            <a:pPr indent="-215900" lvl="0" marL="3429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2000"/>
              <a:buFont typeface="Garamond"/>
              <a:buNone/>
            </a:pPr>
            <a:r>
              <a:rPr b="1" i="0" lang="en-US" sz="2000" u="none" cap="none" strike="noStrike">
                <a:solidFill>
                  <a:srgbClr val="000000"/>
                </a:solidFill>
                <a:latin typeface="Garamond"/>
                <a:ea typeface="Garamond"/>
                <a:cs typeface="Garamond"/>
                <a:sym typeface="Garamond"/>
              </a:rPr>
              <a:t>UK GAC 27</a:t>
            </a:r>
            <a:r>
              <a:rPr b="0" i="0" lang="en-US" sz="2000" u="none" cap="none" strike="noStrike">
                <a:solidFill>
                  <a:srgbClr val="000000"/>
                </a:solidFill>
                <a:latin typeface="Garamond"/>
                <a:ea typeface="Garamond"/>
                <a:cs typeface="Garamond"/>
                <a:sym typeface="Garamond"/>
              </a:rPr>
              <a:t> Designations in total including:</a:t>
            </a:r>
            <a:endParaRPr/>
          </a:p>
          <a:p>
            <a:pPr indent="-215900" lvl="0" marL="3429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Garamond"/>
              <a:ea typeface="Garamond"/>
              <a:cs typeface="Garamond"/>
              <a:sym typeface="Garamond"/>
            </a:endParaRPr>
          </a:p>
          <a:p>
            <a:pPr indent="-34290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Garamond"/>
                <a:ea typeface="Garamond"/>
                <a:cs typeface="Garamond"/>
                <a:sym typeface="Garamond"/>
              </a:rPr>
              <a:t>South Africa- Gupta brothers and associate</a:t>
            </a:r>
            <a:endParaRPr/>
          </a:p>
          <a:p>
            <a:pPr indent="-342900" lvl="0" marL="342900" marR="0" rtl="0" algn="l">
              <a:lnSpc>
                <a:spcPct val="150000"/>
              </a:lnSpc>
              <a:spcBef>
                <a:spcPts val="0"/>
              </a:spcBef>
              <a:spcAft>
                <a:spcPts val="0"/>
              </a:spcAft>
              <a:buClr>
                <a:srgbClr val="000000"/>
              </a:buClr>
              <a:buSzPts val="2000"/>
              <a:buFont typeface="Arial"/>
              <a:buChar char="•"/>
            </a:pPr>
            <a:r>
              <a:rPr b="0" i="0" lang="en-US" sz="2000" u="none" cap="none" strike="noStrike">
                <a:solidFill>
                  <a:srgbClr val="000000"/>
                </a:solidFill>
                <a:latin typeface="Garamond"/>
                <a:ea typeface="Garamond"/>
                <a:cs typeface="Garamond"/>
                <a:sym typeface="Garamond"/>
              </a:rPr>
              <a:t>South Sudan- Al-Cardinal - businessman </a:t>
            </a:r>
            <a:endParaRPr/>
          </a:p>
          <a:p>
            <a:pPr indent="-342900" lvl="0" marL="342900" marR="0" rtl="0" algn="l">
              <a:lnSpc>
                <a:spcPct val="150000"/>
              </a:lnSpc>
              <a:spcBef>
                <a:spcPts val="0"/>
              </a:spcBef>
              <a:spcAft>
                <a:spcPts val="0"/>
              </a:spcAft>
              <a:buClr>
                <a:srgbClr val="000000"/>
              </a:buClr>
              <a:buSzPts val="2000"/>
              <a:buFont typeface="Arial"/>
              <a:buChar char="•"/>
            </a:pPr>
            <a:r>
              <a:rPr b="0" i="0" lang="en-US" sz="2000" u="none" cap="none" strike="noStrike">
                <a:solidFill>
                  <a:srgbClr val="000000"/>
                </a:solidFill>
                <a:latin typeface="Garamond"/>
                <a:ea typeface="Garamond"/>
                <a:cs typeface="Garamond"/>
                <a:sym typeface="Garamond"/>
              </a:rPr>
              <a:t>Zimbabwe- Tagwirei - businessman </a:t>
            </a:r>
            <a:endParaRPr/>
          </a:p>
          <a:p>
            <a:pPr indent="-342900" lvl="0" marL="342900" marR="0" rtl="0" algn="l">
              <a:lnSpc>
                <a:spcPct val="150000"/>
              </a:lnSpc>
              <a:spcBef>
                <a:spcPts val="0"/>
              </a:spcBef>
              <a:spcAft>
                <a:spcPts val="0"/>
              </a:spcAft>
              <a:buClr>
                <a:srgbClr val="000000"/>
              </a:buClr>
              <a:buSzPts val="2000"/>
              <a:buFont typeface="Arial"/>
              <a:buChar char="•"/>
            </a:pPr>
            <a:r>
              <a:rPr b="0" i="0" lang="en-US" sz="2000" u="none" cap="none" strike="noStrike">
                <a:solidFill>
                  <a:srgbClr val="000000"/>
                </a:solidFill>
                <a:latin typeface="Garamond"/>
                <a:ea typeface="Garamond"/>
                <a:cs typeface="Garamond"/>
                <a:sym typeface="Garamond"/>
              </a:rPr>
              <a:t>Iraq- Al Sultan – governor</a:t>
            </a:r>
            <a:endParaRPr/>
          </a:p>
          <a:p>
            <a:pPr indent="-342900" lvl="0" marL="342900" marR="0" rtl="0" algn="l">
              <a:lnSpc>
                <a:spcPct val="150000"/>
              </a:lnSpc>
              <a:spcBef>
                <a:spcPts val="0"/>
              </a:spcBef>
              <a:spcAft>
                <a:spcPts val="0"/>
              </a:spcAft>
              <a:buClr>
                <a:srgbClr val="000000"/>
              </a:buClr>
              <a:buSzPts val="2000"/>
              <a:buFont typeface="Arial"/>
              <a:buChar char="•"/>
            </a:pPr>
            <a:r>
              <a:rPr b="0" i="0" lang="en-US" sz="2000" u="none" cap="none" strike="noStrike">
                <a:solidFill>
                  <a:srgbClr val="000000"/>
                </a:solidFill>
                <a:latin typeface="Garamond"/>
                <a:ea typeface="Garamond"/>
                <a:cs typeface="Garamond"/>
                <a:sym typeface="Garamond"/>
              </a:rPr>
              <a:t>Latin America </a:t>
            </a:r>
            <a:endParaRPr b="0" i="0" sz="2000" u="none" cap="none" strike="noStrike">
              <a:solidFill>
                <a:srgbClr val="000000"/>
              </a:solidFill>
              <a:latin typeface="Garamond"/>
              <a:ea typeface="Garamond"/>
              <a:cs typeface="Garamond"/>
              <a:sym typeface="Garamond"/>
            </a:endParaRPr>
          </a:p>
        </p:txBody>
      </p:sp>
      <p:pic>
        <p:nvPicPr>
          <p:cNvPr descr="ILP logo.png" id="188" name="Google Shape;188;p17"/>
          <p:cNvPicPr preferRelativeResize="0"/>
          <p:nvPr/>
        </p:nvPicPr>
        <p:blipFill rotWithShape="1">
          <a:blip r:embed="rId3">
            <a:alphaModFix/>
          </a:blip>
          <a:srcRect b="0" l="0" r="0" t="0"/>
          <a:stretch/>
        </p:blipFill>
        <p:spPr>
          <a:xfrm>
            <a:off x="6906672" y="4176546"/>
            <a:ext cx="1923899" cy="6507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8"/>
          <p:cNvSpPr txBox="1"/>
          <p:nvPr>
            <p:ph type="title"/>
          </p:nvPr>
        </p:nvSpPr>
        <p:spPr>
          <a:xfrm>
            <a:off x="311699" y="31268"/>
            <a:ext cx="8520602" cy="572701"/>
          </a:xfrm>
          <a:prstGeom prst="rect">
            <a:avLst/>
          </a:prstGeom>
          <a:noFill/>
          <a:ln>
            <a:noFill/>
          </a:ln>
        </p:spPr>
        <p:txBody>
          <a:bodyPr anchorCtr="0" anchor="t" bIns="91400" lIns="91400" spcFirstLastPara="1" rIns="91400" wrap="square" tIns="91400">
            <a:normAutofit fontScale="90000"/>
          </a:bodyPr>
          <a:lstStyle/>
          <a:p>
            <a:pPr indent="0" lvl="0" marL="0" rtl="0" algn="ctr">
              <a:lnSpc>
                <a:spcPct val="100000"/>
              </a:lnSpc>
              <a:spcBef>
                <a:spcPts val="0"/>
              </a:spcBef>
              <a:spcAft>
                <a:spcPts val="0"/>
              </a:spcAft>
              <a:buClr>
                <a:srgbClr val="C00000"/>
              </a:buClr>
              <a:buSzPct val="100000"/>
              <a:buFont typeface="Garamond"/>
              <a:buNone/>
            </a:pPr>
            <a:r>
              <a:rPr lang="en-US">
                <a:solidFill>
                  <a:srgbClr val="C00000"/>
                </a:solidFill>
                <a:latin typeface="Garamond"/>
                <a:ea typeface="Garamond"/>
                <a:cs typeface="Garamond"/>
                <a:sym typeface="Garamond"/>
              </a:rPr>
              <a:t>UK Sanctions Regimes: </a:t>
            </a:r>
            <a:r>
              <a:rPr b="1" lang="en-US">
                <a:solidFill>
                  <a:srgbClr val="92D050"/>
                </a:solidFill>
                <a:latin typeface="Garamond"/>
                <a:ea typeface="Garamond"/>
                <a:cs typeface="Garamond"/>
                <a:sym typeface="Garamond"/>
              </a:rPr>
              <a:t>Global Human Rights </a:t>
            </a:r>
            <a:r>
              <a:rPr lang="en-US">
                <a:solidFill>
                  <a:srgbClr val="C00000"/>
                </a:solidFill>
                <a:latin typeface="Garamond"/>
                <a:ea typeface="Garamond"/>
                <a:cs typeface="Garamond"/>
                <a:sym typeface="Garamond"/>
              </a:rPr>
              <a:t>and </a:t>
            </a:r>
            <a:r>
              <a:rPr b="1" lang="en-US">
                <a:solidFill>
                  <a:srgbClr val="FFC000"/>
                </a:solidFill>
                <a:latin typeface="Garamond"/>
                <a:ea typeface="Garamond"/>
                <a:cs typeface="Garamond"/>
                <a:sym typeface="Garamond"/>
              </a:rPr>
              <a:t>Global Anti-Corruption</a:t>
            </a:r>
            <a:endParaRPr/>
          </a:p>
        </p:txBody>
      </p:sp>
      <p:sp>
        <p:nvSpPr>
          <p:cNvPr id="194" name="Google Shape;194;p18"/>
          <p:cNvSpPr txBox="1"/>
          <p:nvPr/>
        </p:nvSpPr>
        <p:spPr>
          <a:xfrm>
            <a:off x="660903" y="939095"/>
            <a:ext cx="8021370" cy="232403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400"/>
              <a:buFont typeface="Garamond"/>
              <a:buNone/>
            </a:pPr>
            <a:r>
              <a:rPr b="0" i="0" lang="en-US" sz="1400" u="none" cap="none" strike="noStrike">
                <a:solidFill>
                  <a:srgbClr val="000000"/>
                </a:solidFill>
                <a:latin typeface="Garamond"/>
                <a:ea typeface="Garamond"/>
                <a:cs typeface="Garamond"/>
                <a:sym typeface="Garamond"/>
              </a:rPr>
              <a:t>The GAC Regulations when launched contained two-limb test that must be met before a person can be designated:</a:t>
            </a:r>
            <a:endParaRPr/>
          </a:p>
          <a:p>
            <a:pPr indent="-342900" lvl="3" marL="342900" marR="0" rtl="0" algn="l">
              <a:lnSpc>
                <a:spcPct val="150000"/>
              </a:lnSpc>
              <a:spcBef>
                <a:spcPts val="0"/>
              </a:spcBef>
              <a:spcAft>
                <a:spcPts val="0"/>
              </a:spcAft>
              <a:buClr>
                <a:srgbClr val="000000"/>
              </a:buClr>
              <a:buSzPts val="1400"/>
              <a:buFont typeface="Helvetica Neue"/>
              <a:buAutoNum type="arabicPeriod"/>
            </a:pPr>
            <a:r>
              <a:rPr b="0" i="0" lang="en-US" sz="1400" u="none" cap="none" strike="noStrike">
                <a:solidFill>
                  <a:srgbClr val="000000"/>
                </a:solidFill>
                <a:latin typeface="Garamond"/>
                <a:ea typeface="Garamond"/>
                <a:cs typeface="Garamond"/>
                <a:sym typeface="Garamond"/>
              </a:rPr>
              <a:t>That there are “</a:t>
            </a:r>
            <a:r>
              <a:rPr b="1" i="0" lang="en-US" sz="1400" u="none" cap="none" strike="noStrike">
                <a:solidFill>
                  <a:srgbClr val="000000"/>
                </a:solidFill>
                <a:latin typeface="Garamond"/>
                <a:ea typeface="Garamond"/>
                <a:cs typeface="Garamond"/>
                <a:sym typeface="Garamond"/>
              </a:rPr>
              <a:t>reasonable grounds to suspect</a:t>
            </a:r>
            <a:r>
              <a:rPr b="0" i="0" lang="en-US" sz="1400" u="none" cap="none" strike="noStrike">
                <a:solidFill>
                  <a:srgbClr val="000000"/>
                </a:solidFill>
                <a:latin typeface="Garamond"/>
                <a:ea typeface="Garamond"/>
                <a:cs typeface="Garamond"/>
                <a:sym typeface="Garamond"/>
              </a:rPr>
              <a:t>” that the person is an “involved person” (i.e. connected to the activity in one of the ways set out above).</a:t>
            </a:r>
            <a:endParaRPr/>
          </a:p>
          <a:p>
            <a:pPr indent="-342900" lvl="3" marL="342900" marR="0" rtl="0" algn="l">
              <a:lnSpc>
                <a:spcPct val="150000"/>
              </a:lnSpc>
              <a:spcBef>
                <a:spcPts val="0"/>
              </a:spcBef>
              <a:spcAft>
                <a:spcPts val="0"/>
              </a:spcAft>
              <a:buClr>
                <a:srgbClr val="000000"/>
              </a:buClr>
              <a:buSzPts val="1400"/>
              <a:buFont typeface="Helvetica Neue"/>
              <a:buAutoNum type="arabicPeriod"/>
            </a:pPr>
            <a:r>
              <a:rPr b="0" i="0" lang="en-US" sz="1400" u="none" cap="none" strike="noStrike">
                <a:solidFill>
                  <a:srgbClr val="000000"/>
                </a:solidFill>
                <a:latin typeface="Garamond"/>
                <a:ea typeface="Garamond"/>
                <a:cs typeface="Garamond"/>
                <a:sym typeface="Garamond"/>
              </a:rPr>
              <a:t>That designating that person would be </a:t>
            </a:r>
            <a:r>
              <a:rPr b="1" i="0" lang="en-US" sz="1400" u="none" cap="none" strike="noStrike">
                <a:solidFill>
                  <a:srgbClr val="000000"/>
                </a:solidFill>
                <a:latin typeface="Garamond"/>
                <a:ea typeface="Garamond"/>
                <a:cs typeface="Garamond"/>
                <a:sym typeface="Garamond"/>
              </a:rPr>
              <a:t>appropriate </a:t>
            </a:r>
            <a:r>
              <a:rPr b="0" i="0" lang="en-US" sz="1400" u="none" cap="none" strike="noStrike">
                <a:solidFill>
                  <a:srgbClr val="000000"/>
                </a:solidFill>
                <a:latin typeface="Garamond"/>
                <a:ea typeface="Garamond"/>
                <a:cs typeface="Garamond"/>
                <a:sym typeface="Garamond"/>
              </a:rPr>
              <a:t>with regards to the sanctions regime’s purposes 	and the likely significant effects on that person of designating them. (Note: Appropriateness under newest legislation removed)</a:t>
            </a:r>
            <a:endParaRPr/>
          </a:p>
        </p:txBody>
      </p:sp>
      <p:pic>
        <p:nvPicPr>
          <p:cNvPr descr="ILP logo.png" id="195" name="Google Shape;195;p18"/>
          <p:cNvPicPr preferRelativeResize="0"/>
          <p:nvPr/>
        </p:nvPicPr>
        <p:blipFill rotWithShape="1">
          <a:blip r:embed="rId3">
            <a:alphaModFix/>
          </a:blip>
          <a:srcRect b="0" l="0" r="0" t="0"/>
          <a:stretch/>
        </p:blipFill>
        <p:spPr>
          <a:xfrm>
            <a:off x="6906672" y="4176546"/>
            <a:ext cx="1923899" cy="6507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9"/>
          <p:cNvSpPr txBox="1"/>
          <p:nvPr>
            <p:ph type="title"/>
          </p:nvPr>
        </p:nvSpPr>
        <p:spPr>
          <a:xfrm>
            <a:off x="311699" y="31268"/>
            <a:ext cx="8520602" cy="572701"/>
          </a:xfrm>
          <a:prstGeom prst="rect">
            <a:avLst/>
          </a:prstGeom>
          <a:noFill/>
          <a:ln>
            <a:noFill/>
          </a:ln>
        </p:spPr>
        <p:txBody>
          <a:bodyPr anchorCtr="0" anchor="t" bIns="91400" lIns="91400" spcFirstLastPara="1" rIns="91400" wrap="square" tIns="91400">
            <a:normAutofit fontScale="90000"/>
          </a:bodyPr>
          <a:lstStyle/>
          <a:p>
            <a:pPr indent="0" lvl="0" marL="0" rtl="0" algn="ctr">
              <a:lnSpc>
                <a:spcPct val="100000"/>
              </a:lnSpc>
              <a:spcBef>
                <a:spcPts val="0"/>
              </a:spcBef>
              <a:spcAft>
                <a:spcPts val="0"/>
              </a:spcAft>
              <a:buClr>
                <a:srgbClr val="7030A0"/>
              </a:buClr>
              <a:buSzPct val="100000"/>
              <a:buFont typeface="Garamond"/>
              <a:buNone/>
            </a:pPr>
            <a:r>
              <a:rPr lang="en-US">
                <a:solidFill>
                  <a:srgbClr val="7030A0"/>
                </a:solidFill>
                <a:latin typeface="Garamond"/>
                <a:ea typeface="Garamond"/>
                <a:cs typeface="Garamond"/>
                <a:sym typeface="Garamond"/>
              </a:rPr>
              <a:t>US Sanctions Regimes: </a:t>
            </a:r>
            <a:r>
              <a:rPr b="1" lang="en-US">
                <a:solidFill>
                  <a:srgbClr val="002060"/>
                </a:solidFill>
                <a:latin typeface="Garamond"/>
                <a:ea typeface="Garamond"/>
                <a:cs typeface="Garamond"/>
                <a:sym typeface="Garamond"/>
              </a:rPr>
              <a:t>Global Magnitsky</a:t>
            </a:r>
            <a:endParaRPr>
              <a:solidFill>
                <a:srgbClr val="002060"/>
              </a:solidFill>
            </a:endParaRPr>
          </a:p>
        </p:txBody>
      </p:sp>
      <p:sp>
        <p:nvSpPr>
          <p:cNvPr id="201" name="Google Shape;201;p19"/>
          <p:cNvSpPr txBox="1"/>
          <p:nvPr/>
        </p:nvSpPr>
        <p:spPr>
          <a:xfrm>
            <a:off x="459299" y="612092"/>
            <a:ext cx="8684701" cy="3377207"/>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rgbClr val="000000"/>
              </a:buClr>
              <a:buSzPts val="1800"/>
              <a:buFont typeface="Arial"/>
              <a:buChar char="•"/>
            </a:pPr>
            <a:r>
              <a:rPr b="0" i="0" lang="en-US" sz="1800" u="none" cap="none" strike="noStrike">
                <a:solidFill>
                  <a:srgbClr val="000000"/>
                </a:solidFill>
                <a:latin typeface="Garamond"/>
                <a:ea typeface="Garamond"/>
                <a:cs typeface="Garamond"/>
                <a:sym typeface="Garamond"/>
              </a:rPr>
              <a:t>Launched in 2016 &amp; 2017</a:t>
            </a:r>
            <a:endParaRPr/>
          </a:p>
          <a:p>
            <a:pPr indent="-285750" lvl="0" marL="285750" marR="0" rtl="0" algn="l">
              <a:lnSpc>
                <a:spcPct val="150000"/>
              </a:lnSpc>
              <a:spcBef>
                <a:spcPts val="0"/>
              </a:spcBef>
              <a:spcAft>
                <a:spcPts val="0"/>
              </a:spcAft>
              <a:buClr>
                <a:srgbClr val="000000"/>
              </a:buClr>
              <a:buSzPts val="1800"/>
              <a:buFont typeface="Arial"/>
              <a:buChar char="•"/>
            </a:pPr>
            <a:r>
              <a:rPr b="0" i="0" lang="en-US" sz="1800" u="none" cap="none" strike="noStrike">
                <a:solidFill>
                  <a:srgbClr val="000000"/>
                </a:solidFill>
                <a:latin typeface="Garamond"/>
                <a:ea typeface="Garamond"/>
                <a:cs typeface="Garamond"/>
                <a:sym typeface="Garamond"/>
              </a:rPr>
              <a:t>Forerunner of new wave of thematic sanctions regimes</a:t>
            </a:r>
            <a:endParaRPr/>
          </a:p>
          <a:p>
            <a:pPr indent="-285750" lvl="0" marL="285750" marR="0" rtl="0" algn="l">
              <a:lnSpc>
                <a:spcPct val="150000"/>
              </a:lnSpc>
              <a:spcBef>
                <a:spcPts val="0"/>
              </a:spcBef>
              <a:spcAft>
                <a:spcPts val="0"/>
              </a:spcAft>
              <a:buClr>
                <a:srgbClr val="000000"/>
              </a:buClr>
              <a:buSzPts val="1800"/>
              <a:buFont typeface="Arial"/>
              <a:buChar char="•"/>
            </a:pPr>
            <a:r>
              <a:rPr b="0" i="0" lang="en-US" sz="1800" u="none" cap="none" strike="noStrike">
                <a:solidFill>
                  <a:srgbClr val="000000"/>
                </a:solidFill>
                <a:latin typeface="Garamond"/>
                <a:ea typeface="Garamond"/>
                <a:cs typeface="Garamond"/>
                <a:sym typeface="Garamond"/>
              </a:rPr>
              <a:t>Scope:</a:t>
            </a:r>
            <a:endParaRPr/>
          </a:p>
          <a:p>
            <a:pPr indent="0" lvl="1" marL="0" marR="0" rtl="0" algn="l">
              <a:lnSpc>
                <a:spcPct val="150000"/>
              </a:lnSpc>
              <a:spcBef>
                <a:spcPts val="0"/>
              </a:spcBef>
              <a:spcAft>
                <a:spcPts val="0"/>
              </a:spcAft>
              <a:buClr>
                <a:srgbClr val="000000"/>
              </a:buClr>
              <a:buSzPts val="1800"/>
              <a:buFont typeface="Garamond"/>
              <a:buNone/>
            </a:pPr>
            <a:r>
              <a:rPr b="0" i="0" lang="en-US" sz="1800" u="none" cap="none" strike="noStrike">
                <a:solidFill>
                  <a:srgbClr val="000000"/>
                </a:solidFill>
                <a:latin typeface="Garamond"/>
                <a:ea typeface="Garamond"/>
                <a:cs typeface="Garamond"/>
                <a:sym typeface="Garamond"/>
              </a:rPr>
              <a:t>“serious human rights abuse”</a:t>
            </a:r>
            <a:endParaRPr/>
          </a:p>
          <a:p>
            <a:pPr indent="0" lvl="1" marL="0" marR="0" rtl="0" algn="l">
              <a:lnSpc>
                <a:spcPct val="150000"/>
              </a:lnSpc>
              <a:spcBef>
                <a:spcPts val="0"/>
              </a:spcBef>
              <a:spcAft>
                <a:spcPts val="0"/>
              </a:spcAft>
              <a:buClr>
                <a:srgbClr val="000000"/>
              </a:buClr>
              <a:buSzPts val="1800"/>
              <a:buFont typeface="Garamond"/>
              <a:buNone/>
            </a:pPr>
            <a:r>
              <a:rPr b="0" i="0" lang="en-US" sz="1800" u="none" cap="none" strike="noStrike">
                <a:solidFill>
                  <a:srgbClr val="000000"/>
                </a:solidFill>
                <a:latin typeface="Garamond"/>
                <a:ea typeface="Garamond"/>
                <a:cs typeface="Garamond"/>
                <a:sym typeface="Garamond"/>
              </a:rPr>
              <a:t> “acts of corruption” including the transfer </a:t>
            </a:r>
            <a:endParaRPr/>
          </a:p>
          <a:p>
            <a:pPr indent="0" lvl="1" marL="0" marR="0" rtl="0" algn="l">
              <a:lnSpc>
                <a:spcPct val="150000"/>
              </a:lnSpc>
              <a:spcBef>
                <a:spcPts val="0"/>
              </a:spcBef>
              <a:spcAft>
                <a:spcPts val="0"/>
              </a:spcAft>
              <a:buClr>
                <a:srgbClr val="000000"/>
              </a:buClr>
              <a:buSzPts val="1800"/>
              <a:buFont typeface="Garamond"/>
              <a:buNone/>
            </a:pPr>
            <a:r>
              <a:rPr b="0" i="0" lang="en-US" sz="1800" u="none" cap="none" strike="noStrike">
                <a:solidFill>
                  <a:srgbClr val="000000"/>
                </a:solidFill>
                <a:latin typeface="Garamond"/>
                <a:ea typeface="Garamond"/>
                <a:cs typeface="Garamond"/>
                <a:sym typeface="Garamond"/>
              </a:rPr>
              <a:t>or the facilitation of the transfer of the proceeds of corruption</a:t>
            </a:r>
            <a:endParaRPr/>
          </a:p>
          <a:p>
            <a:pPr indent="-342900" lvl="0" marL="342900" marR="0" rtl="0" algn="l">
              <a:lnSpc>
                <a:spcPct val="150000"/>
              </a:lnSpc>
              <a:spcBef>
                <a:spcPts val="0"/>
              </a:spcBef>
              <a:spcAft>
                <a:spcPts val="0"/>
              </a:spcAft>
              <a:buClr>
                <a:srgbClr val="000000"/>
              </a:buClr>
              <a:buSzPts val="1800"/>
              <a:buFont typeface="Arial"/>
              <a:buChar char="•"/>
            </a:pPr>
            <a:r>
              <a:rPr b="0" i="0" lang="en-US" sz="1800" u="none" cap="none" strike="noStrike">
                <a:solidFill>
                  <a:srgbClr val="000000"/>
                </a:solidFill>
                <a:latin typeface="Garamond"/>
                <a:ea typeface="Garamond"/>
                <a:cs typeface="Garamond"/>
                <a:sym typeface="Garamond"/>
              </a:rPr>
              <a:t>Significant numbers of individuals and entities listed (400+) incl. most recently 3 Liberian       individuals allegedly involved in corruption</a:t>
            </a:r>
            <a:endParaRPr/>
          </a:p>
        </p:txBody>
      </p:sp>
      <p:pic>
        <p:nvPicPr>
          <p:cNvPr descr="ILP logo.png" id="202" name="Google Shape;202;p19"/>
          <p:cNvPicPr preferRelativeResize="0"/>
          <p:nvPr/>
        </p:nvPicPr>
        <p:blipFill rotWithShape="1">
          <a:blip r:embed="rId3">
            <a:alphaModFix/>
          </a:blip>
          <a:srcRect b="0" l="0" r="0" t="0"/>
          <a:stretch/>
        </p:blipFill>
        <p:spPr>
          <a:xfrm>
            <a:off x="6906672" y="4176546"/>
            <a:ext cx="1923899" cy="6507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2"/>
          <p:cNvSpPr txBox="1"/>
          <p:nvPr>
            <p:ph idx="4294967295" type="title"/>
          </p:nvPr>
        </p:nvSpPr>
        <p:spPr>
          <a:xfrm>
            <a:off x="0" y="444500"/>
            <a:ext cx="8521700" cy="243563"/>
          </a:xfrm>
          <a:prstGeom prst="rect">
            <a:avLst/>
          </a:prstGeom>
          <a:noFill/>
          <a:ln>
            <a:noFill/>
          </a:ln>
        </p:spPr>
        <p:txBody>
          <a:bodyPr anchorCtr="0" anchor="t" bIns="91400" lIns="91400" spcFirstLastPara="1" rIns="91400" wrap="square" tIns="91400">
            <a:noAutofit/>
          </a:bodyPr>
          <a:lstStyle/>
          <a:p>
            <a:pPr indent="0" lvl="0" marL="0" rtl="0" algn="l">
              <a:lnSpc>
                <a:spcPct val="150000"/>
              </a:lnSpc>
              <a:spcBef>
                <a:spcPts val="0"/>
              </a:spcBef>
              <a:spcAft>
                <a:spcPts val="0"/>
              </a:spcAft>
              <a:buClr>
                <a:srgbClr val="0070C0"/>
              </a:buClr>
              <a:buSzPts val="3200"/>
              <a:buFont typeface="Garamond"/>
              <a:buNone/>
            </a:pPr>
            <a:r>
              <a:rPr b="1" lang="en-US" sz="3200">
                <a:solidFill>
                  <a:srgbClr val="0070C0"/>
                </a:solidFill>
                <a:latin typeface="Garamond"/>
                <a:ea typeface="Garamond"/>
                <a:cs typeface="Garamond"/>
                <a:sym typeface="Garamond"/>
              </a:rPr>
              <a:t>  	rights:</a:t>
            </a:r>
            <a:r>
              <a:rPr b="1" lang="en-US" sz="3200">
                <a:solidFill>
                  <a:srgbClr val="FFC000"/>
                </a:solidFill>
                <a:latin typeface="Garamond"/>
                <a:ea typeface="Garamond"/>
                <a:cs typeface="Garamond"/>
                <a:sym typeface="Garamond"/>
              </a:rPr>
              <a:t>applied</a:t>
            </a:r>
            <a:r>
              <a:rPr lang="en-US" sz="1600">
                <a:solidFill>
                  <a:srgbClr val="FFFFFF"/>
                </a:solidFill>
                <a:latin typeface="Garamond"/>
                <a:ea typeface="Garamond"/>
                <a:cs typeface="Garamond"/>
                <a:sym typeface="Garamond"/>
              </a:rPr>
              <a:t>i-track accountability solutions</a:t>
            </a:r>
            <a:br>
              <a:rPr lang="en-US" sz="1600">
                <a:solidFill>
                  <a:srgbClr val="FFFFFF"/>
                </a:solidFill>
                <a:latin typeface="Garamond"/>
                <a:ea typeface="Garamond"/>
                <a:cs typeface="Garamond"/>
                <a:sym typeface="Garamond"/>
              </a:rPr>
            </a:br>
            <a:r>
              <a:rPr lang="en-US" sz="1600">
                <a:solidFill>
                  <a:srgbClr val="FFFFFF"/>
                </a:solidFill>
                <a:latin typeface="Garamond"/>
                <a:ea typeface="Garamond"/>
                <a:cs typeface="Garamond"/>
                <a:sym typeface="Garamond"/>
              </a:rPr>
              <a:t>	</a:t>
            </a:r>
            <a:r>
              <a:rPr lang="en-US" sz="1600">
                <a:latin typeface="Garamond"/>
                <a:ea typeface="Garamond"/>
                <a:cs typeface="Garamond"/>
                <a:sym typeface="Garamond"/>
              </a:rPr>
              <a:t>Oliver Windridge is a British lawyer, specializing in international human rights, anti-corruption 	and international criminal law. He is particularly interested in exploring where these three 	elements interconnect. </a:t>
            </a:r>
            <a:br>
              <a:rPr lang="en-US" sz="1600">
                <a:latin typeface="Garamond"/>
                <a:ea typeface="Garamond"/>
                <a:cs typeface="Garamond"/>
                <a:sym typeface="Garamond"/>
              </a:rPr>
            </a:br>
            <a:r>
              <a:rPr lang="en-US" sz="1600">
                <a:latin typeface="Garamond"/>
                <a:ea typeface="Garamond"/>
                <a:cs typeface="Garamond"/>
                <a:sym typeface="Garamond"/>
              </a:rPr>
              <a:t>	Oliver is founder of </a:t>
            </a:r>
            <a:r>
              <a:rPr b="1" lang="en-US" sz="1600">
                <a:solidFill>
                  <a:srgbClr val="0070C0"/>
                </a:solidFill>
                <a:latin typeface="Garamond"/>
                <a:ea typeface="Garamond"/>
                <a:cs typeface="Garamond"/>
                <a:sym typeface="Garamond"/>
              </a:rPr>
              <a:t>rights: </a:t>
            </a:r>
            <a:r>
              <a:rPr b="1" lang="en-US" sz="1600">
                <a:solidFill>
                  <a:srgbClr val="FFC000"/>
                </a:solidFill>
                <a:latin typeface="Garamond"/>
                <a:ea typeface="Garamond"/>
                <a:cs typeface="Garamond"/>
                <a:sym typeface="Garamond"/>
              </a:rPr>
              <a:t>applied</a:t>
            </a:r>
            <a:r>
              <a:rPr lang="en-US" sz="1600">
                <a:latin typeface="Garamond"/>
                <a:ea typeface="Garamond"/>
                <a:cs typeface="Garamond"/>
                <a:sym typeface="Garamond"/>
              </a:rPr>
              <a:t>, a human rights and anti-corruption consultancy that has 	pioneered the use of “multi-track accountability” solutions.</a:t>
            </a:r>
            <a:br>
              <a:rPr lang="en-US" sz="1600">
                <a:latin typeface="Garamond"/>
                <a:ea typeface="Garamond"/>
                <a:cs typeface="Garamond"/>
                <a:sym typeface="Garamond"/>
              </a:rPr>
            </a:br>
            <a:r>
              <a:rPr lang="en-US" sz="1600">
                <a:latin typeface="Garamond"/>
                <a:ea typeface="Garamond"/>
                <a:cs typeface="Garamond"/>
                <a:sym typeface="Garamond"/>
              </a:rPr>
              <a:t>	Learn more at </a:t>
            </a:r>
            <a:r>
              <a:rPr lang="en-US" sz="1600" u="sng">
                <a:solidFill>
                  <a:schemeClr val="hlink"/>
                </a:solidFill>
                <a:latin typeface="Garamond"/>
                <a:ea typeface="Garamond"/>
                <a:cs typeface="Garamond"/>
                <a:sym typeface="Garamond"/>
                <a:hlinkClick r:id="rId3"/>
              </a:rPr>
              <a:t>www.rightsapplied.com</a:t>
            </a:r>
            <a:br>
              <a:rPr lang="en-US" sz="1600">
                <a:latin typeface="Garamond"/>
                <a:ea typeface="Garamond"/>
                <a:cs typeface="Garamond"/>
                <a:sym typeface="Garamond"/>
              </a:rPr>
            </a:br>
            <a:br>
              <a:rPr lang="en-US" sz="1600"/>
            </a:br>
            <a:endParaRPr sz="1600"/>
          </a:p>
        </p:txBody>
      </p:sp>
      <p:pic>
        <p:nvPicPr>
          <p:cNvPr descr="ILP logo.png" id="61" name="Google Shape;61;p2"/>
          <p:cNvPicPr preferRelativeResize="0"/>
          <p:nvPr/>
        </p:nvPicPr>
        <p:blipFill rotWithShape="1">
          <a:blip r:embed="rId4">
            <a:alphaModFix/>
          </a:blip>
          <a:srcRect b="0" l="0" r="0" t="0"/>
          <a:stretch/>
        </p:blipFill>
        <p:spPr>
          <a:xfrm>
            <a:off x="6906672" y="4176546"/>
            <a:ext cx="1923899" cy="65072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0"/>
          <p:cNvSpPr txBox="1"/>
          <p:nvPr>
            <p:ph type="title"/>
          </p:nvPr>
        </p:nvSpPr>
        <p:spPr>
          <a:xfrm>
            <a:off x="311699" y="31268"/>
            <a:ext cx="8520602" cy="572701"/>
          </a:xfrm>
          <a:prstGeom prst="rect">
            <a:avLst/>
          </a:prstGeom>
          <a:noFill/>
          <a:ln>
            <a:noFill/>
          </a:ln>
        </p:spPr>
        <p:txBody>
          <a:bodyPr anchorCtr="0" anchor="t" bIns="91400" lIns="91400" spcFirstLastPara="1" rIns="91400" wrap="square" tIns="91400">
            <a:normAutofit fontScale="90000"/>
          </a:bodyPr>
          <a:lstStyle/>
          <a:p>
            <a:pPr indent="0" lvl="0" marL="0" rtl="0" algn="ctr">
              <a:lnSpc>
                <a:spcPct val="100000"/>
              </a:lnSpc>
              <a:spcBef>
                <a:spcPts val="0"/>
              </a:spcBef>
              <a:spcAft>
                <a:spcPts val="0"/>
              </a:spcAft>
              <a:buClr>
                <a:srgbClr val="7030A0"/>
              </a:buClr>
              <a:buSzPct val="100000"/>
              <a:buFont typeface="Garamond"/>
              <a:buNone/>
            </a:pPr>
            <a:r>
              <a:rPr lang="en-US">
                <a:solidFill>
                  <a:srgbClr val="7030A0"/>
                </a:solidFill>
                <a:latin typeface="Garamond"/>
                <a:ea typeface="Garamond"/>
                <a:cs typeface="Garamond"/>
                <a:sym typeface="Garamond"/>
              </a:rPr>
              <a:t>Sanctions Regimes: </a:t>
            </a:r>
            <a:r>
              <a:rPr b="1" lang="en-US">
                <a:solidFill>
                  <a:srgbClr val="002060"/>
                </a:solidFill>
                <a:latin typeface="Garamond"/>
                <a:ea typeface="Garamond"/>
                <a:cs typeface="Garamond"/>
                <a:sym typeface="Garamond"/>
              </a:rPr>
              <a:t>Policy</a:t>
            </a:r>
            <a:endParaRPr>
              <a:solidFill>
                <a:srgbClr val="002060"/>
              </a:solidFill>
            </a:endParaRPr>
          </a:p>
        </p:txBody>
      </p:sp>
      <p:sp>
        <p:nvSpPr>
          <p:cNvPr id="208" name="Google Shape;208;p20"/>
          <p:cNvSpPr txBox="1"/>
          <p:nvPr/>
        </p:nvSpPr>
        <p:spPr>
          <a:xfrm>
            <a:off x="814811" y="579757"/>
            <a:ext cx="7912800" cy="3597000"/>
          </a:xfrm>
          <a:prstGeom prst="rect">
            <a:avLst/>
          </a:prstGeom>
          <a:noFill/>
          <a:ln>
            <a:noFill/>
          </a:ln>
        </p:spPr>
        <p:txBody>
          <a:bodyPr anchorCtr="0" anchor="t" bIns="45700" lIns="91425" spcFirstLastPara="1" rIns="91425" wrap="square" tIns="45700">
            <a:spAutoFit/>
          </a:bodyPr>
          <a:lstStyle/>
          <a:p>
            <a:pPr indent="0" lvl="0" marL="0" marR="0" rtl="0" algn="l">
              <a:lnSpc>
                <a:spcPct val="160000"/>
              </a:lnSpc>
              <a:spcBef>
                <a:spcPts val="0"/>
              </a:spcBef>
              <a:spcAft>
                <a:spcPts val="0"/>
              </a:spcAft>
              <a:buClr>
                <a:srgbClr val="000000"/>
              </a:buClr>
              <a:buSzPts val="1600"/>
              <a:buFont typeface="Garamond"/>
              <a:buNone/>
            </a:pPr>
            <a:r>
              <a:rPr b="0" i="0" lang="en-US" sz="1600" u="none" cap="none" strike="noStrike">
                <a:solidFill>
                  <a:srgbClr val="000000"/>
                </a:solidFill>
                <a:latin typeface="Garamond"/>
                <a:ea typeface="Garamond"/>
                <a:cs typeface="Garamond"/>
                <a:sym typeface="Garamond"/>
              </a:rPr>
              <a:t>As a foreign policy tool, as well as falling within scope, consideration must always be given to policy issues, such as: </a:t>
            </a:r>
            <a:endParaRPr/>
          </a:p>
          <a:p>
            <a:pPr indent="0" lvl="0" marL="0" marR="0" rtl="0" algn="l">
              <a:lnSpc>
                <a:spcPct val="160000"/>
              </a:lnSpc>
              <a:spcBef>
                <a:spcPts val="0"/>
              </a:spcBef>
              <a:spcAft>
                <a:spcPts val="0"/>
              </a:spcAft>
              <a:buClr>
                <a:srgbClr val="000000"/>
              </a:buClr>
              <a:buSzPts val="1600"/>
              <a:buFont typeface="Garamond"/>
              <a:buNone/>
            </a:pPr>
            <a:r>
              <a:rPr b="0" i="0" lang="en-US" sz="1600" u="none" cap="none" strike="noStrike">
                <a:solidFill>
                  <a:srgbClr val="000000"/>
                </a:solidFill>
                <a:latin typeface="Garamond"/>
                <a:ea typeface="Garamond"/>
                <a:cs typeface="Garamond"/>
                <a:sym typeface="Garamond"/>
              </a:rPr>
              <a:t>   	* Human rights, anti-corruption, regional policy priorities</a:t>
            </a:r>
            <a:endParaRPr/>
          </a:p>
          <a:p>
            <a:pPr indent="0" lvl="0" marL="0" marR="0" rtl="0" algn="l">
              <a:lnSpc>
                <a:spcPct val="160000"/>
              </a:lnSpc>
              <a:spcBef>
                <a:spcPts val="0"/>
              </a:spcBef>
              <a:spcAft>
                <a:spcPts val="0"/>
              </a:spcAft>
              <a:buClr>
                <a:srgbClr val="000000"/>
              </a:buClr>
              <a:buSzPts val="1600"/>
              <a:buFont typeface="Garamond"/>
              <a:buNone/>
            </a:pPr>
            <a:r>
              <a:rPr b="0" i="0" lang="en-US" sz="1600" u="none" cap="none" strike="noStrike">
                <a:solidFill>
                  <a:srgbClr val="000000"/>
                </a:solidFill>
                <a:latin typeface="Garamond"/>
                <a:ea typeface="Garamond"/>
                <a:cs typeface="Garamond"/>
                <a:sym typeface="Garamond"/>
              </a:rPr>
              <a:t>     	* The scale, nature and impact of the violation</a:t>
            </a:r>
            <a:endParaRPr/>
          </a:p>
          <a:p>
            <a:pPr indent="0" lvl="0" marL="0" marR="0" rtl="0" algn="l">
              <a:lnSpc>
                <a:spcPct val="160000"/>
              </a:lnSpc>
              <a:spcBef>
                <a:spcPts val="0"/>
              </a:spcBef>
              <a:spcAft>
                <a:spcPts val="0"/>
              </a:spcAft>
              <a:buClr>
                <a:srgbClr val="000000"/>
              </a:buClr>
              <a:buSzPts val="1600"/>
              <a:buFont typeface="Garamond"/>
              <a:buNone/>
            </a:pPr>
            <a:r>
              <a:rPr b="0" i="0" lang="en-US" sz="1600" u="none" cap="none" strike="noStrike">
                <a:solidFill>
                  <a:srgbClr val="000000"/>
                </a:solidFill>
                <a:latin typeface="Garamond"/>
                <a:ea typeface="Garamond"/>
                <a:cs typeface="Garamond"/>
                <a:sym typeface="Garamond"/>
              </a:rPr>
              <a:t>     	* The status, connections and activities of the target</a:t>
            </a:r>
            <a:endParaRPr/>
          </a:p>
          <a:p>
            <a:pPr indent="0" lvl="0" marL="0" marR="0" rtl="0" algn="l">
              <a:lnSpc>
                <a:spcPct val="160000"/>
              </a:lnSpc>
              <a:spcBef>
                <a:spcPts val="0"/>
              </a:spcBef>
              <a:spcAft>
                <a:spcPts val="0"/>
              </a:spcAft>
              <a:buClr>
                <a:srgbClr val="000000"/>
              </a:buClr>
              <a:buSzPts val="1600"/>
              <a:buFont typeface="Garamond"/>
              <a:buNone/>
            </a:pPr>
            <a:r>
              <a:rPr b="0" i="0" lang="en-US" sz="1600" u="none" cap="none" strike="noStrike">
                <a:solidFill>
                  <a:srgbClr val="000000"/>
                </a:solidFill>
                <a:latin typeface="Garamond"/>
                <a:ea typeface="Garamond"/>
                <a:cs typeface="Garamond"/>
                <a:sym typeface="Garamond"/>
              </a:rPr>
              <a:t>    	* Collective international action</a:t>
            </a:r>
            <a:endParaRPr/>
          </a:p>
          <a:p>
            <a:pPr indent="0" lvl="0" marL="0" marR="0" rtl="0" algn="l">
              <a:lnSpc>
                <a:spcPct val="160000"/>
              </a:lnSpc>
              <a:spcBef>
                <a:spcPts val="0"/>
              </a:spcBef>
              <a:spcAft>
                <a:spcPts val="0"/>
              </a:spcAft>
              <a:buClr>
                <a:srgbClr val="000000"/>
              </a:buClr>
              <a:buSzPts val="1600"/>
              <a:buFont typeface="Garamond"/>
              <a:buNone/>
            </a:pPr>
            <a:r>
              <a:rPr b="0" i="0" lang="en-US" sz="1600" u="none" cap="none" strike="noStrike">
                <a:solidFill>
                  <a:srgbClr val="000000"/>
                </a:solidFill>
                <a:latin typeface="Garamond"/>
                <a:ea typeface="Garamond"/>
                <a:cs typeface="Garamond"/>
                <a:sym typeface="Garamond"/>
              </a:rPr>
              <a:t>	* Government relations</a:t>
            </a:r>
            <a:endParaRPr/>
          </a:p>
          <a:p>
            <a:pPr indent="0" lvl="0" marL="0" marR="0" rtl="0" algn="l">
              <a:lnSpc>
                <a:spcPct val="160000"/>
              </a:lnSpc>
              <a:spcBef>
                <a:spcPts val="0"/>
              </a:spcBef>
              <a:spcAft>
                <a:spcPts val="0"/>
              </a:spcAft>
              <a:buClr>
                <a:srgbClr val="000000"/>
              </a:buClr>
              <a:buSzPts val="1600"/>
              <a:buFont typeface="Garamond"/>
              <a:buNone/>
            </a:pPr>
            <a:r>
              <a:rPr b="0" i="0" lang="en-US" sz="1600" u="none" cap="none" strike="noStrike">
                <a:solidFill>
                  <a:srgbClr val="000000"/>
                </a:solidFill>
                <a:latin typeface="Garamond"/>
                <a:ea typeface="Garamond"/>
                <a:cs typeface="Garamond"/>
                <a:sym typeface="Garamond"/>
              </a:rPr>
              <a:t> 	* Interaction with law enforcement activities</a:t>
            </a:r>
            <a:endParaRPr/>
          </a:p>
          <a:p>
            <a:pPr indent="0" lvl="0" marL="0" marR="0" rtl="0" algn="l">
              <a:lnSpc>
                <a:spcPct val="160000"/>
              </a:lnSpc>
              <a:spcBef>
                <a:spcPts val="0"/>
              </a:spcBef>
              <a:spcAft>
                <a:spcPts val="0"/>
              </a:spcAft>
              <a:buClr>
                <a:srgbClr val="000000"/>
              </a:buClr>
              <a:buSzPts val="1600"/>
              <a:buFont typeface="Garamond"/>
              <a:buNone/>
            </a:pPr>
            <a:r>
              <a:rPr b="0" i="0" lang="en-US" sz="1600" u="none" cap="none" strike="noStrike">
                <a:solidFill>
                  <a:srgbClr val="000000"/>
                </a:solidFill>
                <a:latin typeface="Garamond"/>
                <a:ea typeface="Garamond"/>
                <a:cs typeface="Garamond"/>
                <a:sym typeface="Garamond"/>
              </a:rPr>
              <a:t> 	* Risk of reprisals</a:t>
            </a:r>
            <a:endParaRPr/>
          </a:p>
        </p:txBody>
      </p:sp>
      <p:pic>
        <p:nvPicPr>
          <p:cNvPr descr="ILP logo.png" id="209" name="Google Shape;209;p20"/>
          <p:cNvPicPr preferRelativeResize="0"/>
          <p:nvPr/>
        </p:nvPicPr>
        <p:blipFill rotWithShape="1">
          <a:blip r:embed="rId3">
            <a:alphaModFix/>
          </a:blip>
          <a:srcRect b="0" l="0" r="0" t="0"/>
          <a:stretch/>
        </p:blipFill>
        <p:spPr>
          <a:xfrm>
            <a:off x="6906672" y="4176546"/>
            <a:ext cx="1923899" cy="6507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1"/>
          <p:cNvSpPr txBox="1"/>
          <p:nvPr>
            <p:ph type="title"/>
          </p:nvPr>
        </p:nvSpPr>
        <p:spPr>
          <a:xfrm>
            <a:off x="311699" y="31268"/>
            <a:ext cx="8520602" cy="572701"/>
          </a:xfrm>
          <a:prstGeom prst="rect">
            <a:avLst/>
          </a:prstGeom>
          <a:noFill/>
          <a:ln>
            <a:noFill/>
          </a:ln>
        </p:spPr>
        <p:txBody>
          <a:bodyPr anchorCtr="0" anchor="t" bIns="91400" lIns="91400" spcFirstLastPara="1" rIns="91400" wrap="square" tIns="91400">
            <a:normAutofit fontScale="90000"/>
          </a:bodyPr>
          <a:lstStyle/>
          <a:p>
            <a:pPr indent="0" lvl="0" marL="0" rtl="0" algn="ctr">
              <a:lnSpc>
                <a:spcPct val="100000"/>
              </a:lnSpc>
              <a:spcBef>
                <a:spcPts val="0"/>
              </a:spcBef>
              <a:spcAft>
                <a:spcPts val="0"/>
              </a:spcAft>
              <a:buClr>
                <a:srgbClr val="C00000"/>
              </a:buClr>
              <a:buSzPct val="100000"/>
              <a:buFont typeface="Garamond"/>
              <a:buNone/>
            </a:pPr>
            <a:r>
              <a:rPr lang="en-US">
                <a:solidFill>
                  <a:srgbClr val="C00000"/>
                </a:solidFill>
                <a:latin typeface="Garamond"/>
                <a:ea typeface="Garamond"/>
                <a:cs typeface="Garamond"/>
                <a:sym typeface="Garamond"/>
              </a:rPr>
              <a:t>Sanctions Regimes:</a:t>
            </a:r>
            <a:r>
              <a:rPr lang="en-US">
                <a:solidFill>
                  <a:srgbClr val="7030A0"/>
                </a:solidFill>
                <a:latin typeface="Garamond"/>
                <a:ea typeface="Garamond"/>
                <a:cs typeface="Garamond"/>
                <a:sym typeface="Garamond"/>
              </a:rPr>
              <a:t> </a:t>
            </a:r>
            <a:r>
              <a:rPr b="1" lang="en-US">
                <a:solidFill>
                  <a:srgbClr val="00B050"/>
                </a:solidFill>
                <a:latin typeface="Garamond"/>
                <a:ea typeface="Garamond"/>
                <a:cs typeface="Garamond"/>
                <a:sym typeface="Garamond"/>
              </a:rPr>
              <a:t>Practicalities</a:t>
            </a:r>
            <a:endParaRPr b="1">
              <a:solidFill>
                <a:srgbClr val="00B050"/>
              </a:solidFill>
            </a:endParaRPr>
          </a:p>
        </p:txBody>
      </p:sp>
      <p:sp>
        <p:nvSpPr>
          <p:cNvPr id="215" name="Google Shape;215;p21"/>
          <p:cNvSpPr txBox="1"/>
          <p:nvPr/>
        </p:nvSpPr>
        <p:spPr>
          <a:xfrm>
            <a:off x="792603" y="569076"/>
            <a:ext cx="8093798" cy="2975302"/>
          </a:xfrm>
          <a:prstGeom prst="rect">
            <a:avLst/>
          </a:prstGeom>
          <a:noFill/>
          <a:ln>
            <a:noFill/>
          </a:ln>
        </p:spPr>
        <p:txBody>
          <a:bodyPr anchorCtr="0" anchor="t" bIns="45700" lIns="91425" spcFirstLastPara="1" rIns="91425" wrap="square" tIns="45700">
            <a:spAutoFit/>
          </a:bodyPr>
          <a:lstStyle/>
          <a:p>
            <a:pPr indent="0" lvl="0" marL="0" marR="0" rtl="0" algn="l">
              <a:lnSpc>
                <a:spcPct val="170000"/>
              </a:lnSpc>
              <a:spcBef>
                <a:spcPts val="0"/>
              </a:spcBef>
              <a:spcAft>
                <a:spcPts val="0"/>
              </a:spcAft>
              <a:buClr>
                <a:srgbClr val="000000"/>
              </a:buClr>
              <a:buSzPts val="1600"/>
              <a:buFont typeface="Garamond"/>
              <a:buNone/>
            </a:pPr>
            <a:r>
              <a:rPr b="0" i="0" lang="en-US" sz="1600" u="none" cap="none" strike="noStrike">
                <a:solidFill>
                  <a:srgbClr val="000000"/>
                </a:solidFill>
                <a:latin typeface="Garamond"/>
                <a:ea typeface="Garamond"/>
                <a:cs typeface="Garamond"/>
                <a:sym typeface="Garamond"/>
              </a:rPr>
              <a:t>Submissions can be </a:t>
            </a:r>
            <a:r>
              <a:rPr b="0" i="0" lang="en-US" sz="1600" u="sng" cap="none" strike="noStrike">
                <a:solidFill>
                  <a:srgbClr val="000000"/>
                </a:solidFill>
                <a:latin typeface="Garamond"/>
                <a:ea typeface="Garamond"/>
                <a:cs typeface="Garamond"/>
                <a:sym typeface="Garamond"/>
              </a:rPr>
              <a:t>sent directly </a:t>
            </a:r>
            <a:r>
              <a:rPr b="0" i="0" lang="en-US" sz="1600" u="none" cap="none" strike="noStrike">
                <a:solidFill>
                  <a:srgbClr val="000000"/>
                </a:solidFill>
                <a:latin typeface="Garamond"/>
                <a:ea typeface="Garamond"/>
                <a:cs typeface="Garamond"/>
                <a:sym typeface="Garamond"/>
              </a:rPr>
              <a:t>to the UK FCDO (and US OFAC)</a:t>
            </a:r>
            <a:endParaRPr/>
          </a:p>
          <a:p>
            <a:pPr indent="0" lvl="0" marL="0" marR="0" rtl="0" algn="l">
              <a:lnSpc>
                <a:spcPct val="170000"/>
              </a:lnSpc>
              <a:spcBef>
                <a:spcPts val="0"/>
              </a:spcBef>
              <a:spcAft>
                <a:spcPts val="0"/>
              </a:spcAft>
              <a:buClr>
                <a:srgbClr val="000000"/>
              </a:buClr>
              <a:buSzPts val="1600"/>
              <a:buFont typeface="Garamond"/>
              <a:buNone/>
            </a:pPr>
            <a:r>
              <a:rPr b="0" i="0" lang="en-US" sz="1600" u="none" cap="none" strike="noStrike">
                <a:solidFill>
                  <a:srgbClr val="000000"/>
                </a:solidFill>
                <a:latin typeface="Garamond"/>
                <a:ea typeface="Garamond"/>
                <a:cs typeface="Garamond"/>
                <a:sym typeface="Garamond"/>
              </a:rPr>
              <a:t>Recommended that at a </a:t>
            </a:r>
            <a:r>
              <a:rPr b="0" i="1" lang="en-US" sz="1600" u="none" cap="none" strike="noStrike">
                <a:solidFill>
                  <a:srgbClr val="000000"/>
                </a:solidFill>
                <a:latin typeface="Garamond"/>
                <a:ea typeface="Garamond"/>
                <a:cs typeface="Garamond"/>
                <a:sym typeface="Garamond"/>
              </a:rPr>
              <a:t>minimum</a:t>
            </a:r>
            <a:r>
              <a:rPr b="0" i="0" lang="en-US" sz="1600" u="none" cap="none" strike="noStrike">
                <a:solidFill>
                  <a:srgbClr val="000000"/>
                </a:solidFill>
                <a:latin typeface="Garamond"/>
                <a:ea typeface="Garamond"/>
                <a:cs typeface="Garamond"/>
                <a:sym typeface="Garamond"/>
              </a:rPr>
              <a:t> these set out: </a:t>
            </a:r>
            <a:endParaRPr/>
          </a:p>
          <a:p>
            <a:pPr indent="0" lvl="0" marL="0" marR="0" rtl="0" algn="l">
              <a:lnSpc>
                <a:spcPct val="170000"/>
              </a:lnSpc>
              <a:spcBef>
                <a:spcPts val="0"/>
              </a:spcBef>
              <a:spcAft>
                <a:spcPts val="0"/>
              </a:spcAft>
              <a:buClr>
                <a:srgbClr val="000000"/>
              </a:buClr>
              <a:buSzPts val="1600"/>
              <a:buFont typeface="Garamond"/>
              <a:buNone/>
            </a:pPr>
            <a:r>
              <a:rPr b="1" i="0" lang="en-US" sz="1600" u="none" cap="none" strike="noStrike">
                <a:solidFill>
                  <a:srgbClr val="000000"/>
                </a:solidFill>
                <a:latin typeface="Garamond"/>
                <a:ea typeface="Garamond"/>
                <a:cs typeface="Garamond"/>
                <a:sym typeface="Garamond"/>
              </a:rPr>
              <a:t>1. Who is the person?</a:t>
            </a:r>
            <a:endParaRPr/>
          </a:p>
          <a:p>
            <a:pPr indent="0" lvl="0" marL="0" marR="0" rtl="0" algn="l">
              <a:lnSpc>
                <a:spcPct val="170000"/>
              </a:lnSpc>
              <a:spcBef>
                <a:spcPts val="0"/>
              </a:spcBef>
              <a:spcAft>
                <a:spcPts val="0"/>
              </a:spcAft>
              <a:buClr>
                <a:srgbClr val="000000"/>
              </a:buClr>
              <a:buSzPts val="1600"/>
              <a:buFont typeface="Garamond"/>
              <a:buNone/>
            </a:pPr>
            <a:r>
              <a:rPr b="0" i="0" lang="en-US" sz="1600" u="none" cap="none" strike="noStrike">
                <a:solidFill>
                  <a:srgbClr val="000000"/>
                </a:solidFill>
                <a:latin typeface="Garamond"/>
                <a:ea typeface="Garamond"/>
                <a:cs typeface="Garamond"/>
                <a:sym typeface="Garamond"/>
              </a:rPr>
              <a:t>For example, name (including any aliases), title and other identifying information.</a:t>
            </a:r>
            <a:endParaRPr/>
          </a:p>
          <a:p>
            <a:pPr indent="0" lvl="0" marL="0" marR="0" rtl="0" algn="l">
              <a:lnSpc>
                <a:spcPct val="170000"/>
              </a:lnSpc>
              <a:spcBef>
                <a:spcPts val="0"/>
              </a:spcBef>
              <a:spcAft>
                <a:spcPts val="0"/>
              </a:spcAft>
              <a:buClr>
                <a:srgbClr val="000000"/>
              </a:buClr>
              <a:buSzPts val="1600"/>
              <a:buFont typeface="Garamond"/>
              <a:buNone/>
            </a:pPr>
            <a:r>
              <a:rPr b="1" i="0" lang="en-US" sz="1600" u="none" cap="none" strike="noStrike">
                <a:solidFill>
                  <a:srgbClr val="000000"/>
                </a:solidFill>
                <a:latin typeface="Garamond"/>
                <a:ea typeface="Garamond"/>
                <a:cs typeface="Garamond"/>
                <a:sym typeface="Garamond"/>
              </a:rPr>
              <a:t>2. What is the activity that justifies the application of sanctions?</a:t>
            </a:r>
            <a:endParaRPr/>
          </a:p>
          <a:p>
            <a:pPr indent="0" lvl="0" marL="0" marR="0" rtl="0" algn="l">
              <a:lnSpc>
                <a:spcPct val="170000"/>
              </a:lnSpc>
              <a:spcBef>
                <a:spcPts val="0"/>
              </a:spcBef>
              <a:spcAft>
                <a:spcPts val="0"/>
              </a:spcAft>
              <a:buClr>
                <a:srgbClr val="000000"/>
              </a:buClr>
              <a:buSzPts val="1600"/>
              <a:buFont typeface="Garamond"/>
              <a:buNone/>
            </a:pPr>
            <a:r>
              <a:rPr b="0" i="0" lang="en-US" sz="1600" u="none" cap="none" strike="noStrike">
                <a:solidFill>
                  <a:srgbClr val="000000"/>
                </a:solidFill>
                <a:latin typeface="Garamond"/>
                <a:ea typeface="Garamond"/>
                <a:cs typeface="Garamond"/>
                <a:sym typeface="Garamond"/>
              </a:rPr>
              <a:t>Identification of activity that constitutes serious corruption under the Regulations.</a:t>
            </a:r>
            <a:endParaRPr/>
          </a:p>
          <a:p>
            <a:pPr indent="0" lvl="0" marL="0" marR="0" rtl="0" algn="l">
              <a:lnSpc>
                <a:spcPct val="170000"/>
              </a:lnSpc>
              <a:spcBef>
                <a:spcPts val="0"/>
              </a:spcBef>
              <a:spcAft>
                <a:spcPts val="0"/>
              </a:spcAft>
              <a:buClr>
                <a:srgbClr val="000000"/>
              </a:buClr>
              <a:buSzPts val="1600"/>
              <a:buFont typeface="Garamond"/>
              <a:buNone/>
            </a:pPr>
            <a:r>
              <a:rPr b="1" i="0" lang="en-US" sz="1600" u="none" cap="none" strike="noStrike">
                <a:solidFill>
                  <a:srgbClr val="000000"/>
                </a:solidFill>
                <a:latin typeface="Garamond"/>
                <a:ea typeface="Garamond"/>
                <a:cs typeface="Garamond"/>
                <a:sym typeface="Garamond"/>
              </a:rPr>
              <a:t>3. How, and to what extent, is the person involved in the activity?</a:t>
            </a:r>
            <a:endParaRPr b="0" i="0" sz="1600" u="none" cap="none" strike="noStrike">
              <a:solidFill>
                <a:srgbClr val="000000"/>
              </a:solidFill>
              <a:latin typeface="Garamond"/>
              <a:ea typeface="Garamond"/>
              <a:cs typeface="Garamond"/>
              <a:sym typeface="Garamond"/>
            </a:endParaRPr>
          </a:p>
        </p:txBody>
      </p:sp>
      <p:pic>
        <p:nvPicPr>
          <p:cNvPr descr="ILP logo.png" id="216" name="Google Shape;216;p21"/>
          <p:cNvPicPr preferRelativeResize="0"/>
          <p:nvPr/>
        </p:nvPicPr>
        <p:blipFill rotWithShape="1">
          <a:blip r:embed="rId3">
            <a:alphaModFix/>
          </a:blip>
          <a:srcRect b="0" l="0" r="0" t="0"/>
          <a:stretch/>
        </p:blipFill>
        <p:spPr>
          <a:xfrm>
            <a:off x="6906672" y="4176546"/>
            <a:ext cx="1923899" cy="6507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2"/>
          <p:cNvSpPr/>
          <p:nvPr/>
        </p:nvSpPr>
        <p:spPr>
          <a:xfrm>
            <a:off x="311700" y="950614"/>
            <a:ext cx="1598582" cy="1356372"/>
          </a:xfrm>
          <a:prstGeom prst="rect">
            <a:avLst/>
          </a:prstGeom>
          <a:solidFill>
            <a:srgbClr val="FFFFFF"/>
          </a:solidFill>
          <a:ln cap="flat" cmpd="sng" w="25400">
            <a:solidFill>
              <a:schemeClr val="accent1"/>
            </a:solidFill>
            <a:prstDash val="solid"/>
            <a:round/>
            <a:headEnd len="sm" w="sm" type="none"/>
            <a:tailEnd len="sm" w="sm" type="none"/>
          </a:ln>
          <a:effectLst>
            <a:outerShdw blurRad="38100" rotWithShape="0" dir="5400000" dist="23000">
              <a:srgbClr val="000000">
                <a:alpha val="34901"/>
              </a:srgbClr>
            </a:outerShdw>
          </a:effectLst>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22"/>
          <p:cNvSpPr txBox="1"/>
          <p:nvPr>
            <p:ph type="title"/>
          </p:nvPr>
        </p:nvSpPr>
        <p:spPr>
          <a:xfrm>
            <a:off x="311699" y="31268"/>
            <a:ext cx="8520602" cy="572701"/>
          </a:xfrm>
          <a:prstGeom prst="rect">
            <a:avLst/>
          </a:prstGeom>
          <a:noFill/>
          <a:ln>
            <a:noFill/>
          </a:ln>
        </p:spPr>
        <p:txBody>
          <a:bodyPr anchorCtr="0" anchor="t" bIns="91400" lIns="91400" spcFirstLastPara="1" rIns="91400" wrap="square" tIns="91400">
            <a:normAutofit fontScale="90000"/>
          </a:bodyPr>
          <a:lstStyle/>
          <a:p>
            <a:pPr indent="0" lvl="0" marL="0" rtl="0" algn="ctr">
              <a:lnSpc>
                <a:spcPct val="100000"/>
              </a:lnSpc>
              <a:spcBef>
                <a:spcPts val="0"/>
              </a:spcBef>
              <a:spcAft>
                <a:spcPts val="0"/>
              </a:spcAft>
              <a:buClr>
                <a:srgbClr val="C00000"/>
              </a:buClr>
              <a:buSzPct val="100000"/>
              <a:buFont typeface="Garamond"/>
              <a:buNone/>
            </a:pPr>
            <a:r>
              <a:rPr lang="en-US">
                <a:solidFill>
                  <a:srgbClr val="C00000"/>
                </a:solidFill>
                <a:latin typeface="Garamond"/>
                <a:ea typeface="Garamond"/>
                <a:cs typeface="Garamond"/>
                <a:sym typeface="Garamond"/>
              </a:rPr>
              <a:t>Sanctions Regimes:</a:t>
            </a:r>
            <a:r>
              <a:rPr lang="en-US">
                <a:solidFill>
                  <a:srgbClr val="7030A0"/>
                </a:solidFill>
                <a:latin typeface="Garamond"/>
                <a:ea typeface="Garamond"/>
                <a:cs typeface="Garamond"/>
                <a:sym typeface="Garamond"/>
              </a:rPr>
              <a:t> </a:t>
            </a:r>
            <a:r>
              <a:rPr b="1" lang="en-US">
                <a:solidFill>
                  <a:srgbClr val="00B050"/>
                </a:solidFill>
                <a:latin typeface="Garamond"/>
                <a:ea typeface="Garamond"/>
                <a:cs typeface="Garamond"/>
                <a:sym typeface="Garamond"/>
              </a:rPr>
              <a:t>Practicalities</a:t>
            </a:r>
            <a:endParaRPr>
              <a:solidFill>
                <a:srgbClr val="002060"/>
              </a:solidFill>
            </a:endParaRPr>
          </a:p>
        </p:txBody>
      </p:sp>
      <p:sp>
        <p:nvSpPr>
          <p:cNvPr id="223" name="Google Shape;223;p22"/>
          <p:cNvSpPr txBox="1"/>
          <p:nvPr/>
        </p:nvSpPr>
        <p:spPr>
          <a:xfrm>
            <a:off x="2286000" y="582657"/>
            <a:ext cx="4572000" cy="398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Garamond"/>
              <a:buNone/>
            </a:pPr>
            <a:r>
              <a:rPr b="0" i="0" lang="en-US" sz="1100" u="none" cap="none" strike="noStrike">
                <a:solidFill>
                  <a:srgbClr val="000000"/>
                </a:solidFill>
                <a:latin typeface="Garamond"/>
                <a:ea typeface="Garamond"/>
                <a:cs typeface="Garamond"/>
                <a:sym typeface="Garamond"/>
              </a:rPr>
              <a:t>List of Abbreviations…………………………………………………..……5</a:t>
            </a:r>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1100"/>
              <a:buFont typeface="Garamond"/>
              <a:buNone/>
            </a:pPr>
            <a:r>
              <a:rPr b="0" i="0" lang="en-US" sz="1100" u="none" cap="none" strike="noStrike">
                <a:solidFill>
                  <a:srgbClr val="000000"/>
                </a:solidFill>
                <a:latin typeface="Garamond"/>
                <a:ea typeface="Garamond"/>
                <a:cs typeface="Garamond"/>
                <a:sym typeface="Garamond"/>
              </a:rPr>
              <a:t>Section 1. Case Summary………………………………………………….....6</a:t>
            </a:r>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1100"/>
              <a:buFont typeface="Garamond"/>
              <a:buNone/>
            </a:pPr>
            <a:r>
              <a:rPr b="0" i="0" lang="en-US" sz="1100" u="none" cap="none" strike="noStrike">
                <a:solidFill>
                  <a:srgbClr val="000000"/>
                </a:solidFill>
                <a:latin typeface="Garamond"/>
                <a:ea typeface="Garamond"/>
                <a:cs typeface="Garamond"/>
                <a:sym typeface="Garamond"/>
              </a:rPr>
              <a:t>Section 2. Background…………………….............................................................8</a:t>
            </a:r>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1100"/>
              <a:buFont typeface="Garamond"/>
              <a:buNone/>
            </a:pPr>
            <a:r>
              <a:rPr b="0" i="0" lang="en-US" sz="1100" u="none" cap="none" strike="noStrike">
                <a:solidFill>
                  <a:srgbClr val="000000"/>
                </a:solidFill>
                <a:latin typeface="Garamond"/>
                <a:ea typeface="Garamond"/>
                <a:cs typeface="Garamond"/>
                <a:sym typeface="Garamond"/>
              </a:rPr>
              <a:t>Section 3. Biographical Target Information……………………………..…..15</a:t>
            </a:r>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1100"/>
              <a:buFont typeface="Garamond"/>
              <a:buNone/>
            </a:pPr>
            <a:r>
              <a:rPr b="0" i="0" lang="en-US" sz="1100" u="none" cap="none" strike="noStrike">
                <a:solidFill>
                  <a:srgbClr val="000000"/>
                </a:solidFill>
                <a:latin typeface="Garamond"/>
                <a:ea typeface="Garamond"/>
                <a:cs typeface="Garamond"/>
                <a:sym typeface="Garamond"/>
              </a:rPr>
              <a:t>Section 4. Known Family, Facilitators and Assets of Targets……………..... 24</a:t>
            </a:r>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1100"/>
              <a:buFont typeface="Garamond"/>
              <a:buNone/>
            </a:pPr>
            <a:r>
              <a:rPr b="0" i="0" lang="en-US" sz="1100" u="none" cap="none" strike="noStrike">
                <a:solidFill>
                  <a:srgbClr val="000000"/>
                </a:solidFill>
                <a:latin typeface="Garamond"/>
                <a:ea typeface="Garamond"/>
                <a:cs typeface="Garamond"/>
                <a:sym typeface="Garamond"/>
              </a:rPr>
              <a:t>Section 5. Links between XX and XX………………………………………34</a:t>
            </a:r>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1100"/>
              <a:buFont typeface="Garamond"/>
              <a:buNone/>
            </a:pPr>
            <a:r>
              <a:rPr b="0" i="0" lang="en-US" sz="1100" u="none" cap="none" strike="noStrike">
                <a:solidFill>
                  <a:srgbClr val="000000"/>
                </a:solidFill>
                <a:latin typeface="Garamond"/>
                <a:ea typeface="Garamond"/>
                <a:cs typeface="Garamond"/>
                <a:sym typeface="Garamond"/>
              </a:rPr>
              <a:t>Section 6. Application of Legal Standards………………………………… ..46</a:t>
            </a:r>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1100"/>
              <a:buFont typeface="Garamond"/>
              <a:buNone/>
            </a:pPr>
            <a:r>
              <a:rPr b="0" i="0" lang="en-US" sz="1100" u="none" cap="none" strike="noStrike">
                <a:solidFill>
                  <a:srgbClr val="000000"/>
                </a:solidFill>
                <a:latin typeface="Garamond"/>
                <a:ea typeface="Garamond"/>
                <a:cs typeface="Garamond"/>
                <a:sym typeface="Garamond"/>
              </a:rPr>
              <a:t>Section 7. Relevant Policy Considerations………………………….………..57</a:t>
            </a:r>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1100"/>
              <a:buFont typeface="Garamond"/>
              <a:buNone/>
            </a:pPr>
            <a:r>
              <a:rPr b="0" i="0" lang="en-US" sz="1100" u="none" cap="none" strike="noStrike">
                <a:solidFill>
                  <a:srgbClr val="000000"/>
                </a:solidFill>
                <a:latin typeface="Garamond"/>
                <a:ea typeface="Garamond"/>
                <a:cs typeface="Garamond"/>
                <a:sym typeface="Garamond"/>
              </a:rPr>
              <a:t>Section 8. Discussion of Contrary Evidence/Arguments……………………60</a:t>
            </a:r>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1100"/>
              <a:buFont typeface="Garamond"/>
              <a:buNone/>
            </a:pPr>
            <a:r>
              <a:rPr b="0" i="0" lang="en-US" sz="1100" u="none" cap="none" strike="noStrike">
                <a:solidFill>
                  <a:srgbClr val="000000"/>
                </a:solidFill>
                <a:latin typeface="Garamond"/>
                <a:ea typeface="Garamond"/>
                <a:cs typeface="Garamond"/>
                <a:sym typeface="Garamond"/>
              </a:rPr>
              <a:t>Section 9. Conclusion and request……………………………………………61</a:t>
            </a:r>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Garamond"/>
              <a:ea typeface="Garamond"/>
              <a:cs typeface="Garamond"/>
              <a:sym typeface="Garamond"/>
            </a:endParaRPr>
          </a:p>
          <a:p>
            <a:pPr indent="0" lvl="0" marL="0" marR="0" rtl="0" algn="l">
              <a:lnSpc>
                <a:spcPct val="100000"/>
              </a:lnSpc>
              <a:spcBef>
                <a:spcPts val="0"/>
              </a:spcBef>
              <a:spcAft>
                <a:spcPts val="0"/>
              </a:spcAft>
              <a:buClr>
                <a:srgbClr val="000000"/>
              </a:buClr>
              <a:buSzPts val="1100"/>
              <a:buFont typeface="Garamond"/>
              <a:buNone/>
            </a:pPr>
            <a:r>
              <a:rPr b="0" i="0" lang="en-US" sz="1100" u="none" cap="none" strike="noStrike">
                <a:solidFill>
                  <a:srgbClr val="000000"/>
                </a:solidFill>
                <a:latin typeface="Garamond"/>
                <a:ea typeface="Garamond"/>
                <a:cs typeface="Garamond"/>
                <a:sym typeface="Garamond"/>
              </a:rPr>
              <a:t>Annex 1. </a:t>
            </a:r>
            <a:endParaRPr/>
          </a:p>
          <a:p>
            <a:pPr indent="0" lvl="0" marL="0" marR="0" rtl="0" algn="l">
              <a:lnSpc>
                <a:spcPct val="100000"/>
              </a:lnSpc>
              <a:spcBef>
                <a:spcPts val="0"/>
              </a:spcBef>
              <a:spcAft>
                <a:spcPts val="0"/>
              </a:spcAft>
              <a:buClr>
                <a:srgbClr val="000000"/>
              </a:buClr>
              <a:buSzPts val="1100"/>
              <a:buFont typeface="Garamond"/>
              <a:buNone/>
            </a:pPr>
            <a:r>
              <a:rPr b="0" i="0" lang="en-US" sz="1100" u="none" cap="none" strike="noStrike">
                <a:solidFill>
                  <a:srgbClr val="000000"/>
                </a:solidFill>
                <a:latin typeface="Garamond"/>
                <a:ea typeface="Garamond"/>
                <a:cs typeface="Garamond"/>
                <a:sym typeface="Garamond"/>
              </a:rPr>
              <a:t>Annex 2.</a:t>
            </a:r>
            <a:endParaRPr/>
          </a:p>
          <a:p>
            <a:pPr indent="0" lvl="0" marL="0" marR="0" rtl="0" algn="l">
              <a:lnSpc>
                <a:spcPct val="100000"/>
              </a:lnSpc>
              <a:spcBef>
                <a:spcPts val="0"/>
              </a:spcBef>
              <a:spcAft>
                <a:spcPts val="0"/>
              </a:spcAft>
              <a:buClr>
                <a:srgbClr val="000000"/>
              </a:buClr>
              <a:buSzPts val="1100"/>
              <a:buFont typeface="Garamond"/>
              <a:buNone/>
            </a:pPr>
            <a:r>
              <a:rPr b="0" i="0" lang="en-US" sz="1100" u="none" cap="none" strike="noStrike">
                <a:solidFill>
                  <a:srgbClr val="000000"/>
                </a:solidFill>
                <a:latin typeface="Garamond"/>
                <a:ea typeface="Garamond"/>
                <a:cs typeface="Garamond"/>
                <a:sym typeface="Garamond"/>
              </a:rPr>
              <a:t>Annex 3. </a:t>
            </a:r>
            <a:endParaRPr/>
          </a:p>
        </p:txBody>
      </p:sp>
      <p:sp>
        <p:nvSpPr>
          <p:cNvPr id="224" name="Google Shape;224;p22"/>
          <p:cNvSpPr txBox="1"/>
          <p:nvPr/>
        </p:nvSpPr>
        <p:spPr>
          <a:xfrm>
            <a:off x="311700" y="1167950"/>
            <a:ext cx="1598582" cy="954105"/>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B050"/>
              </a:buClr>
              <a:buSzPts val="1400"/>
              <a:buFont typeface="Garamond"/>
              <a:buNone/>
            </a:pPr>
            <a:r>
              <a:rPr b="1" i="0" lang="en-US" sz="1400" u="none" cap="none" strike="noStrike">
                <a:solidFill>
                  <a:srgbClr val="00B050"/>
                </a:solidFill>
                <a:latin typeface="Garamond"/>
                <a:ea typeface="Garamond"/>
                <a:cs typeface="Garamond"/>
                <a:sym typeface="Garamond"/>
              </a:rPr>
              <a:t>Example of UK sanctions submission content page</a:t>
            </a:r>
            <a:endParaRPr/>
          </a:p>
        </p:txBody>
      </p:sp>
      <p:pic>
        <p:nvPicPr>
          <p:cNvPr descr="ILP logo.png" id="225" name="Google Shape;225;p22"/>
          <p:cNvPicPr preferRelativeResize="0"/>
          <p:nvPr/>
        </p:nvPicPr>
        <p:blipFill rotWithShape="1">
          <a:blip r:embed="rId3">
            <a:alphaModFix/>
          </a:blip>
          <a:srcRect b="0" l="0" r="0" t="0"/>
          <a:stretch/>
        </p:blipFill>
        <p:spPr>
          <a:xfrm>
            <a:off x="6906672" y="4176546"/>
            <a:ext cx="1923899" cy="6507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3"/>
          <p:cNvSpPr txBox="1"/>
          <p:nvPr>
            <p:ph type="title"/>
          </p:nvPr>
        </p:nvSpPr>
        <p:spPr>
          <a:xfrm>
            <a:off x="311699" y="31268"/>
            <a:ext cx="8520602" cy="572701"/>
          </a:xfrm>
          <a:prstGeom prst="rect">
            <a:avLst/>
          </a:prstGeom>
          <a:noFill/>
          <a:ln>
            <a:noFill/>
          </a:ln>
        </p:spPr>
        <p:txBody>
          <a:bodyPr anchorCtr="0" anchor="t" bIns="91400" lIns="91400" spcFirstLastPara="1" rIns="91400" wrap="square" tIns="91400">
            <a:normAutofit fontScale="90000"/>
          </a:bodyPr>
          <a:lstStyle/>
          <a:p>
            <a:pPr indent="0" lvl="0" marL="0" rtl="0" algn="ctr">
              <a:lnSpc>
                <a:spcPct val="100000"/>
              </a:lnSpc>
              <a:spcBef>
                <a:spcPts val="0"/>
              </a:spcBef>
              <a:spcAft>
                <a:spcPts val="0"/>
              </a:spcAft>
              <a:buClr>
                <a:srgbClr val="C00000"/>
              </a:buClr>
              <a:buSzPct val="100000"/>
              <a:buFont typeface="Garamond"/>
              <a:buNone/>
            </a:pPr>
            <a:r>
              <a:rPr lang="en-US">
                <a:solidFill>
                  <a:srgbClr val="C00000"/>
                </a:solidFill>
                <a:latin typeface="Garamond"/>
                <a:ea typeface="Garamond"/>
                <a:cs typeface="Garamond"/>
                <a:sym typeface="Garamond"/>
              </a:rPr>
              <a:t>Sanctions Regimes:</a:t>
            </a:r>
            <a:r>
              <a:rPr lang="en-US">
                <a:solidFill>
                  <a:srgbClr val="7030A0"/>
                </a:solidFill>
                <a:latin typeface="Garamond"/>
                <a:ea typeface="Garamond"/>
                <a:cs typeface="Garamond"/>
                <a:sym typeface="Garamond"/>
              </a:rPr>
              <a:t> </a:t>
            </a:r>
            <a:r>
              <a:rPr b="1" lang="en-US">
                <a:solidFill>
                  <a:srgbClr val="00B050"/>
                </a:solidFill>
                <a:latin typeface="Garamond"/>
                <a:ea typeface="Garamond"/>
                <a:cs typeface="Garamond"/>
                <a:sym typeface="Garamond"/>
              </a:rPr>
              <a:t>Practicalities</a:t>
            </a:r>
            <a:endParaRPr>
              <a:solidFill>
                <a:srgbClr val="002060"/>
              </a:solidFill>
            </a:endParaRPr>
          </a:p>
        </p:txBody>
      </p:sp>
      <p:sp>
        <p:nvSpPr>
          <p:cNvPr id="231" name="Google Shape;231;p23"/>
          <p:cNvSpPr txBox="1"/>
          <p:nvPr/>
        </p:nvSpPr>
        <p:spPr>
          <a:xfrm>
            <a:off x="1293929" y="603969"/>
            <a:ext cx="7270650" cy="338156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B050"/>
              </a:buClr>
              <a:buSzPts val="1600"/>
              <a:buFont typeface="Garamond"/>
              <a:buNone/>
            </a:pPr>
            <a:r>
              <a:rPr b="1" i="0" lang="en-US" sz="1600" u="none" cap="none" strike="noStrike">
                <a:solidFill>
                  <a:srgbClr val="00B050"/>
                </a:solidFill>
                <a:latin typeface="Garamond"/>
                <a:ea typeface="Garamond"/>
                <a:cs typeface="Garamond"/>
                <a:sym typeface="Garamond"/>
              </a:rPr>
              <a:t>Appeal</a:t>
            </a:r>
            <a:endParaRPr/>
          </a:p>
          <a:p>
            <a:pPr indent="0" lvl="0" marL="0" marR="0" rtl="0" algn="l">
              <a:lnSpc>
                <a:spcPct val="150000"/>
              </a:lnSpc>
              <a:spcBef>
                <a:spcPts val="0"/>
              </a:spcBef>
              <a:spcAft>
                <a:spcPts val="0"/>
              </a:spcAft>
              <a:buClr>
                <a:srgbClr val="000000"/>
              </a:buClr>
              <a:buSzPts val="1600"/>
              <a:buFont typeface="Garamond"/>
              <a:buNone/>
            </a:pPr>
            <a:r>
              <a:rPr b="0" i="0" lang="en-US" sz="1600" u="none" cap="none" strike="noStrike">
                <a:solidFill>
                  <a:srgbClr val="000000"/>
                </a:solidFill>
                <a:latin typeface="Garamond"/>
                <a:ea typeface="Garamond"/>
                <a:cs typeface="Garamond"/>
                <a:sym typeface="Garamond"/>
              </a:rPr>
              <a:t>UK: 2 automatic rights of appeal for designated persons- ministerial and High Court</a:t>
            </a:r>
            <a:endParaRPr/>
          </a:p>
          <a:p>
            <a:pPr indent="0" lvl="0" marL="0" marR="0" rtl="0" algn="l">
              <a:lnSpc>
                <a:spcPct val="150000"/>
              </a:lnSpc>
              <a:spcBef>
                <a:spcPts val="0"/>
              </a:spcBef>
              <a:spcAft>
                <a:spcPts val="0"/>
              </a:spcAft>
              <a:buClr>
                <a:srgbClr val="000000"/>
              </a:buClr>
              <a:buSzPts val="1600"/>
              <a:buFont typeface="Garamond"/>
              <a:buNone/>
            </a:pPr>
            <a:r>
              <a:rPr b="0" i="0" lang="en-US" sz="1600" u="none" cap="none" strike="noStrike">
                <a:solidFill>
                  <a:srgbClr val="000000"/>
                </a:solidFill>
                <a:latin typeface="Garamond"/>
                <a:ea typeface="Garamond"/>
                <a:cs typeface="Garamond"/>
                <a:sym typeface="Garamond"/>
              </a:rPr>
              <a:t>US: Limited rights of appeal</a:t>
            </a:r>
            <a:endParaRPr/>
          </a:p>
          <a:p>
            <a:pPr indent="0" lvl="0" marL="0" marR="0" rtl="0" algn="l">
              <a:lnSpc>
                <a:spcPct val="150000"/>
              </a:lnSpc>
              <a:spcBef>
                <a:spcPts val="0"/>
              </a:spcBef>
              <a:spcAft>
                <a:spcPts val="0"/>
              </a:spcAft>
              <a:buClr>
                <a:srgbClr val="00B050"/>
              </a:buClr>
              <a:buSzPts val="1600"/>
              <a:buFont typeface="Garamond"/>
              <a:buNone/>
            </a:pPr>
            <a:r>
              <a:rPr b="1" i="0" lang="en-US" sz="1600" u="none" cap="none" strike="noStrike">
                <a:solidFill>
                  <a:srgbClr val="00B050"/>
                </a:solidFill>
                <a:latin typeface="Garamond"/>
                <a:ea typeface="Garamond"/>
                <a:cs typeface="Garamond"/>
                <a:sym typeface="Garamond"/>
              </a:rPr>
              <a:t>Protection of Sources</a:t>
            </a:r>
            <a:endParaRPr/>
          </a:p>
          <a:p>
            <a:pPr indent="0" lvl="0" marL="0" marR="0" rtl="0" algn="l">
              <a:lnSpc>
                <a:spcPct val="150000"/>
              </a:lnSpc>
              <a:spcBef>
                <a:spcPts val="0"/>
              </a:spcBef>
              <a:spcAft>
                <a:spcPts val="0"/>
              </a:spcAft>
              <a:buClr>
                <a:srgbClr val="000000"/>
              </a:buClr>
              <a:buSzPts val="1600"/>
              <a:buFont typeface="Garamond"/>
              <a:buNone/>
            </a:pPr>
            <a:r>
              <a:rPr b="0" i="0" lang="en-US" sz="1600" u="none" cap="none" strike="noStrike">
                <a:solidFill>
                  <a:srgbClr val="000000"/>
                </a:solidFill>
                <a:latin typeface="Garamond"/>
                <a:ea typeface="Garamond"/>
                <a:cs typeface="Garamond"/>
                <a:sym typeface="Garamond"/>
              </a:rPr>
              <a:t>US: Guaranteed </a:t>
            </a:r>
            <a:endParaRPr/>
          </a:p>
          <a:p>
            <a:pPr indent="0" lvl="0" marL="0" marR="0" rtl="0" algn="l">
              <a:lnSpc>
                <a:spcPct val="150000"/>
              </a:lnSpc>
              <a:spcBef>
                <a:spcPts val="0"/>
              </a:spcBef>
              <a:spcAft>
                <a:spcPts val="0"/>
              </a:spcAft>
              <a:buClr>
                <a:srgbClr val="000000"/>
              </a:buClr>
              <a:buSzPts val="1600"/>
              <a:buFont typeface="Garamond"/>
              <a:buNone/>
            </a:pPr>
            <a:r>
              <a:rPr b="0" i="0" lang="en-US" sz="1600" u="none" cap="none" strike="noStrike">
                <a:solidFill>
                  <a:srgbClr val="000000"/>
                </a:solidFill>
                <a:latin typeface="Garamond"/>
                <a:ea typeface="Garamond"/>
                <a:cs typeface="Garamond"/>
                <a:sym typeface="Garamond"/>
              </a:rPr>
              <a:t>UK: Not 100% guaranteed</a:t>
            </a:r>
            <a:endParaRPr/>
          </a:p>
          <a:p>
            <a:pPr indent="0" lvl="0" marL="0" marR="0" rtl="0" algn="l">
              <a:lnSpc>
                <a:spcPct val="150000"/>
              </a:lnSpc>
              <a:spcBef>
                <a:spcPts val="0"/>
              </a:spcBef>
              <a:spcAft>
                <a:spcPts val="0"/>
              </a:spcAft>
              <a:buClr>
                <a:srgbClr val="000000"/>
              </a:buClr>
              <a:buSzPts val="1600"/>
              <a:buFont typeface="Garamond"/>
              <a:buNone/>
            </a:pPr>
            <a:r>
              <a:rPr b="0" i="0" lang="en-US" sz="1600" u="none" cap="none" strike="noStrike">
                <a:solidFill>
                  <a:srgbClr val="000000"/>
                </a:solidFill>
                <a:latin typeface="Garamond"/>
                <a:ea typeface="Garamond"/>
                <a:cs typeface="Garamond"/>
                <a:sym typeface="Garamond"/>
              </a:rPr>
              <a:t>GDPR, FOI, High Court</a:t>
            </a:r>
            <a:endParaRPr/>
          </a:p>
          <a:p>
            <a:pPr indent="0" lvl="0" marL="0" marR="0" rtl="0" algn="l">
              <a:lnSpc>
                <a:spcPct val="150000"/>
              </a:lnSpc>
              <a:spcBef>
                <a:spcPts val="0"/>
              </a:spcBef>
              <a:spcAft>
                <a:spcPts val="0"/>
              </a:spcAft>
              <a:buClr>
                <a:srgbClr val="000000"/>
              </a:buClr>
              <a:buSzPts val="1600"/>
              <a:buFont typeface="Garamond"/>
              <a:buNone/>
            </a:pPr>
            <a:r>
              <a:rPr b="0" i="0" lang="en-US" sz="1600" u="none" cap="none" strike="noStrike">
                <a:solidFill>
                  <a:srgbClr val="000000"/>
                </a:solidFill>
                <a:latin typeface="Garamond"/>
                <a:ea typeface="Garamond"/>
                <a:cs typeface="Garamond"/>
                <a:sym typeface="Garamond"/>
              </a:rPr>
              <a:t>Measures in place to limit disclosure </a:t>
            </a:r>
            <a:endParaRPr/>
          </a:p>
          <a:p>
            <a:pPr indent="0" lvl="0" marL="0" marR="0" rtl="0" algn="l">
              <a:lnSpc>
                <a:spcPct val="150000"/>
              </a:lnSpc>
              <a:spcBef>
                <a:spcPts val="0"/>
              </a:spcBef>
              <a:spcAft>
                <a:spcPts val="0"/>
              </a:spcAft>
              <a:buClr>
                <a:srgbClr val="000000"/>
              </a:buClr>
              <a:buSzPts val="1600"/>
              <a:buFont typeface="Garamond"/>
              <a:buNone/>
            </a:pPr>
            <a:r>
              <a:rPr b="0" i="0" lang="en-US" sz="1600" u="none" cap="none" strike="noStrike">
                <a:solidFill>
                  <a:srgbClr val="000000"/>
                </a:solidFill>
                <a:latin typeface="Garamond"/>
                <a:ea typeface="Garamond"/>
                <a:cs typeface="Garamond"/>
                <a:sym typeface="Garamond"/>
              </a:rPr>
              <a:t>US and UK: Open-Source information recommended</a:t>
            </a:r>
            <a:endParaRPr/>
          </a:p>
        </p:txBody>
      </p:sp>
      <p:pic>
        <p:nvPicPr>
          <p:cNvPr descr="ILP logo.png" id="232" name="Google Shape;232;p23"/>
          <p:cNvPicPr preferRelativeResize="0"/>
          <p:nvPr/>
        </p:nvPicPr>
        <p:blipFill rotWithShape="1">
          <a:blip r:embed="rId3">
            <a:alphaModFix/>
          </a:blip>
          <a:srcRect b="0" l="0" r="0" t="0"/>
          <a:stretch/>
        </p:blipFill>
        <p:spPr>
          <a:xfrm>
            <a:off x="6906672" y="4176546"/>
            <a:ext cx="1923899" cy="65072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4"/>
          <p:cNvSpPr txBox="1"/>
          <p:nvPr>
            <p:ph type="title"/>
          </p:nvPr>
        </p:nvSpPr>
        <p:spPr>
          <a:xfrm>
            <a:off x="311699" y="31268"/>
            <a:ext cx="8520602" cy="572701"/>
          </a:xfrm>
          <a:prstGeom prst="rect">
            <a:avLst/>
          </a:prstGeom>
          <a:noFill/>
          <a:ln>
            <a:noFill/>
          </a:ln>
        </p:spPr>
        <p:txBody>
          <a:bodyPr anchorCtr="0" anchor="t" bIns="91400" lIns="91400" spcFirstLastPara="1" rIns="91400" wrap="square" tIns="91400">
            <a:normAutofit fontScale="90000"/>
          </a:bodyPr>
          <a:lstStyle/>
          <a:p>
            <a:pPr indent="0" lvl="0" marL="0" rtl="0" algn="ctr">
              <a:lnSpc>
                <a:spcPct val="100000"/>
              </a:lnSpc>
              <a:spcBef>
                <a:spcPts val="0"/>
              </a:spcBef>
              <a:spcAft>
                <a:spcPts val="0"/>
              </a:spcAft>
              <a:buClr>
                <a:srgbClr val="C00000"/>
              </a:buClr>
              <a:buSzPct val="100000"/>
              <a:buFont typeface="Garamond"/>
              <a:buNone/>
            </a:pPr>
            <a:r>
              <a:rPr lang="en-US">
                <a:solidFill>
                  <a:srgbClr val="C00000"/>
                </a:solidFill>
                <a:latin typeface="Garamond"/>
                <a:ea typeface="Garamond"/>
                <a:cs typeface="Garamond"/>
                <a:sym typeface="Garamond"/>
              </a:rPr>
              <a:t>Sanctions</a:t>
            </a:r>
            <a:endParaRPr>
              <a:solidFill>
                <a:srgbClr val="002060"/>
              </a:solidFill>
            </a:endParaRPr>
          </a:p>
        </p:txBody>
      </p:sp>
      <p:sp>
        <p:nvSpPr>
          <p:cNvPr id="238" name="Google Shape;238;p24"/>
          <p:cNvSpPr txBox="1"/>
          <p:nvPr/>
        </p:nvSpPr>
        <p:spPr>
          <a:xfrm>
            <a:off x="167425" y="455750"/>
            <a:ext cx="8454600" cy="4642200"/>
          </a:xfrm>
          <a:prstGeom prst="rect">
            <a:avLst/>
          </a:prstGeom>
          <a:noFill/>
          <a:ln>
            <a:noFill/>
          </a:ln>
        </p:spPr>
        <p:txBody>
          <a:bodyPr anchorCtr="0" anchor="t" bIns="45700" lIns="91425" spcFirstLastPara="1" rIns="91425" wrap="square" tIns="45700">
            <a:spAutoFit/>
          </a:bodyPr>
          <a:lstStyle/>
          <a:p>
            <a:pPr indent="0" lvl="0" marL="0" marR="0" rtl="0" algn="l">
              <a:lnSpc>
                <a:spcPct val="160000"/>
              </a:lnSpc>
              <a:spcBef>
                <a:spcPts val="0"/>
              </a:spcBef>
              <a:spcAft>
                <a:spcPts val="0"/>
              </a:spcAft>
              <a:buClr>
                <a:schemeClr val="accent1"/>
              </a:buClr>
              <a:buSzPts val="1800"/>
              <a:buFont typeface="Garamond"/>
              <a:buNone/>
            </a:pPr>
            <a:r>
              <a:rPr b="1" i="0" lang="en-US" sz="1800" u="none" cap="none" strike="noStrike">
                <a:solidFill>
                  <a:schemeClr val="accent1"/>
                </a:solidFill>
                <a:latin typeface="Garamond"/>
                <a:ea typeface="Garamond"/>
                <a:cs typeface="Garamond"/>
                <a:sym typeface="Garamond"/>
              </a:rPr>
              <a:t>	Pros</a:t>
            </a:r>
            <a:endParaRPr/>
          </a:p>
          <a:p>
            <a:pPr indent="0" lvl="0" marL="0" marR="0" rtl="0" algn="l">
              <a:lnSpc>
                <a:spcPct val="160000"/>
              </a:lnSpc>
              <a:spcBef>
                <a:spcPts val="0"/>
              </a:spcBef>
              <a:spcAft>
                <a:spcPts val="0"/>
              </a:spcAft>
              <a:buClr>
                <a:schemeClr val="dk1"/>
              </a:buClr>
              <a:buSzPts val="1400"/>
              <a:buFont typeface="Garamond"/>
              <a:buNone/>
            </a:pPr>
            <a:r>
              <a:rPr b="0" i="0" lang="en-US" sz="1400" u="none" cap="none" strike="noStrike">
                <a:solidFill>
                  <a:schemeClr val="dk1"/>
                </a:solidFill>
                <a:latin typeface="Garamond"/>
                <a:ea typeface="Garamond"/>
                <a:cs typeface="Garamond"/>
                <a:sym typeface="Garamond"/>
              </a:rPr>
              <a:t>	* Immediate effect</a:t>
            </a:r>
            <a:endParaRPr/>
          </a:p>
          <a:p>
            <a:pPr indent="0" lvl="0" marL="0" marR="0" rtl="0" algn="l">
              <a:lnSpc>
                <a:spcPct val="160000"/>
              </a:lnSpc>
              <a:spcBef>
                <a:spcPts val="0"/>
              </a:spcBef>
              <a:spcAft>
                <a:spcPts val="0"/>
              </a:spcAft>
              <a:buClr>
                <a:schemeClr val="dk1"/>
              </a:buClr>
              <a:buSzPts val="1400"/>
              <a:buFont typeface="Garamond"/>
              <a:buNone/>
            </a:pPr>
            <a:r>
              <a:rPr b="0" i="0" lang="en-US" sz="1400" u="none" cap="none" strike="noStrike">
                <a:solidFill>
                  <a:schemeClr val="dk1"/>
                </a:solidFill>
                <a:latin typeface="Garamond"/>
                <a:ea typeface="Garamond"/>
                <a:cs typeface="Garamond"/>
                <a:sym typeface="Garamond"/>
              </a:rPr>
              <a:t>	* Can influence individuals and entities where other forms of accountability are very 	unlikely</a:t>
            </a:r>
            <a:endParaRPr/>
          </a:p>
          <a:p>
            <a:pPr indent="0" lvl="0" marL="0" marR="0" rtl="0" algn="l">
              <a:lnSpc>
                <a:spcPct val="160000"/>
              </a:lnSpc>
              <a:spcBef>
                <a:spcPts val="0"/>
              </a:spcBef>
              <a:spcAft>
                <a:spcPts val="0"/>
              </a:spcAft>
              <a:buClr>
                <a:schemeClr val="dk1"/>
              </a:buClr>
              <a:buSzPts val="1400"/>
              <a:buFont typeface="Garamond"/>
              <a:buNone/>
            </a:pPr>
            <a:r>
              <a:rPr b="0" i="0" lang="en-US" sz="1400" u="none" cap="none" strike="noStrike">
                <a:solidFill>
                  <a:schemeClr val="dk1"/>
                </a:solidFill>
                <a:latin typeface="Garamond"/>
                <a:ea typeface="Garamond"/>
                <a:cs typeface="Garamond"/>
                <a:sym typeface="Garamond"/>
              </a:rPr>
              <a:t>	* Standard required is lower than criminal standard</a:t>
            </a:r>
            <a:endParaRPr/>
          </a:p>
          <a:p>
            <a:pPr indent="0" lvl="0" marL="0" marR="0" rtl="0" algn="l">
              <a:lnSpc>
                <a:spcPct val="160000"/>
              </a:lnSpc>
              <a:spcBef>
                <a:spcPts val="0"/>
              </a:spcBef>
              <a:spcAft>
                <a:spcPts val="0"/>
              </a:spcAft>
              <a:buClr>
                <a:schemeClr val="dk1"/>
              </a:buClr>
              <a:buSzPts val="1400"/>
              <a:buFont typeface="Garamond"/>
              <a:buNone/>
            </a:pPr>
            <a:r>
              <a:rPr b="0" i="0" lang="en-US" sz="1400" u="none" cap="none" strike="noStrike">
                <a:solidFill>
                  <a:schemeClr val="dk1"/>
                </a:solidFill>
                <a:latin typeface="Garamond"/>
                <a:ea typeface="Garamond"/>
                <a:cs typeface="Garamond"/>
                <a:sym typeface="Garamond"/>
              </a:rPr>
              <a:t>	* Can be amended and changed when required</a:t>
            </a:r>
            <a:endParaRPr/>
          </a:p>
          <a:p>
            <a:pPr indent="0" lvl="0" marL="0" marR="0" rtl="0" algn="l">
              <a:lnSpc>
                <a:spcPct val="160000"/>
              </a:lnSpc>
              <a:spcBef>
                <a:spcPts val="0"/>
              </a:spcBef>
              <a:spcAft>
                <a:spcPts val="0"/>
              </a:spcAft>
              <a:buClr>
                <a:schemeClr val="accent1"/>
              </a:buClr>
              <a:buSzPts val="1800"/>
              <a:buFont typeface="Garamond"/>
              <a:buNone/>
            </a:pPr>
            <a:r>
              <a:rPr b="1" i="0" lang="en-US" sz="1800" u="none" cap="none" strike="noStrike">
                <a:solidFill>
                  <a:schemeClr val="accent1"/>
                </a:solidFill>
                <a:latin typeface="Garamond"/>
                <a:ea typeface="Garamond"/>
                <a:cs typeface="Garamond"/>
                <a:sym typeface="Garamond"/>
              </a:rPr>
              <a:t>	Cons</a:t>
            </a:r>
            <a:endParaRPr/>
          </a:p>
          <a:p>
            <a:pPr indent="0" lvl="0" marL="0" marR="0" rtl="0" algn="l">
              <a:lnSpc>
                <a:spcPct val="160000"/>
              </a:lnSpc>
              <a:spcBef>
                <a:spcPts val="0"/>
              </a:spcBef>
              <a:spcAft>
                <a:spcPts val="0"/>
              </a:spcAft>
              <a:buClr>
                <a:schemeClr val="dk1"/>
              </a:buClr>
              <a:buSzPts val="1400"/>
              <a:buFont typeface="Garamond"/>
              <a:buNone/>
            </a:pPr>
            <a:r>
              <a:rPr b="0" i="0" lang="en-US" sz="1400" u="none" cap="none" strike="noStrike">
                <a:solidFill>
                  <a:schemeClr val="dk1"/>
                </a:solidFill>
                <a:latin typeface="Garamond"/>
                <a:ea typeface="Garamond"/>
                <a:cs typeface="Garamond"/>
                <a:sym typeface="Garamond"/>
              </a:rPr>
              <a:t>                       * Can be used as a “badge of honour”</a:t>
            </a:r>
            <a:endParaRPr/>
          </a:p>
          <a:p>
            <a:pPr indent="0" lvl="0" marL="0" marR="0" rtl="0" algn="l">
              <a:lnSpc>
                <a:spcPct val="160000"/>
              </a:lnSpc>
              <a:spcBef>
                <a:spcPts val="0"/>
              </a:spcBef>
              <a:spcAft>
                <a:spcPts val="0"/>
              </a:spcAft>
              <a:buClr>
                <a:schemeClr val="dk1"/>
              </a:buClr>
              <a:buSzPts val="1400"/>
              <a:buFont typeface="Garamond"/>
              <a:buNone/>
            </a:pPr>
            <a:r>
              <a:rPr b="0" i="0" lang="en-US" sz="1400" u="none" cap="none" strike="noStrike">
                <a:solidFill>
                  <a:schemeClr val="dk1"/>
                </a:solidFill>
                <a:latin typeface="Garamond"/>
                <a:ea typeface="Garamond"/>
                <a:cs typeface="Garamond"/>
                <a:sym typeface="Garamond"/>
              </a:rPr>
              <a:t>                       * As a foreign policy tool, large amount of deference</a:t>
            </a:r>
            <a:endParaRPr/>
          </a:p>
          <a:p>
            <a:pPr indent="0" lvl="0" marL="0" marR="0" rtl="0" algn="l">
              <a:lnSpc>
                <a:spcPct val="160000"/>
              </a:lnSpc>
              <a:spcBef>
                <a:spcPts val="0"/>
              </a:spcBef>
              <a:spcAft>
                <a:spcPts val="0"/>
              </a:spcAft>
              <a:buClr>
                <a:schemeClr val="dk1"/>
              </a:buClr>
              <a:buSzPts val="1400"/>
              <a:buFont typeface="Garamond"/>
              <a:buNone/>
            </a:pPr>
            <a:r>
              <a:rPr b="0" i="0" lang="en-US" sz="1400" u="none" cap="none" strike="noStrike">
                <a:solidFill>
                  <a:schemeClr val="dk1"/>
                </a:solidFill>
                <a:latin typeface="Garamond"/>
                <a:ea typeface="Garamond"/>
                <a:cs typeface="Garamond"/>
                <a:sym typeface="Garamond"/>
              </a:rPr>
              <a:t>                       * Engagement with authorities can be limited</a:t>
            </a:r>
            <a:endParaRPr/>
          </a:p>
          <a:p>
            <a:pPr indent="0" lvl="0" marL="0" marR="0" rtl="0" algn="l">
              <a:lnSpc>
                <a:spcPct val="160000"/>
              </a:lnSpc>
              <a:spcBef>
                <a:spcPts val="0"/>
              </a:spcBef>
              <a:spcAft>
                <a:spcPts val="0"/>
              </a:spcAft>
              <a:buClr>
                <a:schemeClr val="dk1"/>
              </a:buClr>
              <a:buSzPts val="1400"/>
              <a:buFont typeface="Garamond"/>
              <a:buNone/>
            </a:pPr>
            <a:r>
              <a:rPr b="0" i="0" lang="en-US" sz="1400" u="none" cap="none" strike="noStrike">
                <a:solidFill>
                  <a:schemeClr val="dk1"/>
                </a:solidFill>
                <a:latin typeface="Garamond"/>
                <a:ea typeface="Garamond"/>
                <a:cs typeface="Garamond"/>
                <a:sym typeface="Garamond"/>
              </a:rPr>
              <a:t>                       * Can become “default” foreign policy tool</a:t>
            </a:r>
            <a:endParaRPr/>
          </a:p>
          <a:p>
            <a:pPr indent="0" lvl="0" marL="0" marR="0" rtl="0" algn="l">
              <a:lnSpc>
                <a:spcPct val="160000"/>
              </a:lnSpc>
              <a:spcBef>
                <a:spcPts val="0"/>
              </a:spcBef>
              <a:spcAft>
                <a:spcPts val="0"/>
              </a:spcAft>
              <a:buClr>
                <a:schemeClr val="dk1"/>
              </a:buClr>
              <a:buSzPts val="1400"/>
              <a:buFont typeface="Garamond"/>
              <a:buNone/>
            </a:pPr>
            <a:r>
              <a:rPr b="0" i="0" lang="en-US" sz="1400" u="none" cap="none" strike="noStrike">
                <a:solidFill>
                  <a:schemeClr val="dk1"/>
                </a:solidFill>
                <a:latin typeface="Garamond"/>
                <a:ea typeface="Garamond"/>
                <a:cs typeface="Garamond"/>
                <a:sym typeface="Garamond"/>
              </a:rPr>
              <a:t>                       *Require clear messaging to negate being seen as comprehensive</a:t>
            </a:r>
            <a:endParaRPr/>
          </a:p>
          <a:p>
            <a:pPr indent="0" lvl="0" marL="0" marR="0" rtl="0" algn="l">
              <a:lnSpc>
                <a:spcPct val="160000"/>
              </a:lnSpc>
              <a:spcBef>
                <a:spcPts val="0"/>
              </a:spcBef>
              <a:spcAft>
                <a:spcPts val="0"/>
              </a:spcAft>
              <a:buClr>
                <a:schemeClr val="dk1"/>
              </a:buClr>
              <a:buSzPts val="1400"/>
              <a:buFont typeface="Garamond"/>
              <a:buNone/>
            </a:pPr>
            <a:r>
              <a:rPr b="0" i="0" lang="en-US" sz="1400" u="none" cap="none" strike="noStrike">
                <a:solidFill>
                  <a:schemeClr val="dk1"/>
                </a:solidFill>
                <a:latin typeface="Garamond"/>
                <a:ea typeface="Garamond"/>
                <a:cs typeface="Garamond"/>
                <a:sym typeface="Garamond"/>
              </a:rPr>
              <a:t>                       *Can be difficult to see how delisting occurs</a:t>
            </a:r>
            <a:endParaRPr/>
          </a:p>
          <a:p>
            <a:pPr indent="0" lvl="0" marL="0" marR="0" rtl="0" algn="l">
              <a:lnSpc>
                <a:spcPct val="160000"/>
              </a:lnSpc>
              <a:spcBef>
                <a:spcPts val="0"/>
              </a:spcBef>
              <a:spcAft>
                <a:spcPts val="0"/>
              </a:spcAft>
              <a:buClr>
                <a:srgbClr val="000000"/>
              </a:buClr>
              <a:buSzPts val="1400"/>
              <a:buFont typeface="Arial"/>
              <a:buNone/>
            </a:pPr>
            <a:r>
              <a:t/>
            </a:r>
            <a:endParaRPr b="0" i="0" sz="1400" u="none" cap="none" strike="noStrike">
              <a:solidFill>
                <a:schemeClr val="dk1"/>
              </a:solidFill>
              <a:latin typeface="Garamond"/>
              <a:ea typeface="Garamond"/>
              <a:cs typeface="Garamond"/>
              <a:sym typeface="Garamond"/>
            </a:endParaRPr>
          </a:p>
        </p:txBody>
      </p:sp>
      <p:pic>
        <p:nvPicPr>
          <p:cNvPr descr="ILP logo.png" id="239" name="Google Shape;239;p24"/>
          <p:cNvPicPr preferRelativeResize="0"/>
          <p:nvPr/>
        </p:nvPicPr>
        <p:blipFill rotWithShape="1">
          <a:blip r:embed="rId3">
            <a:alphaModFix/>
          </a:blip>
          <a:srcRect b="0" l="0" r="0" t="0"/>
          <a:stretch/>
        </p:blipFill>
        <p:spPr>
          <a:xfrm>
            <a:off x="6906672" y="4176546"/>
            <a:ext cx="1923899" cy="65072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5"/>
          <p:cNvSpPr txBox="1"/>
          <p:nvPr/>
        </p:nvSpPr>
        <p:spPr>
          <a:xfrm>
            <a:off x="1095469" y="968721"/>
            <a:ext cx="5762531" cy="2357184"/>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2000"/>
              <a:buFont typeface="Arial"/>
              <a:buNone/>
            </a:pPr>
            <a:r>
              <a:t/>
            </a:r>
            <a:endParaRPr b="0" i="0" sz="2000" u="none" cap="none" strike="noStrike">
              <a:solidFill>
                <a:srgbClr val="000000"/>
              </a:solidFill>
              <a:latin typeface="Garamond"/>
              <a:ea typeface="Garamond"/>
              <a:cs typeface="Garamond"/>
              <a:sym typeface="Garamond"/>
            </a:endParaRPr>
          </a:p>
          <a:p>
            <a:pPr indent="0" lvl="0" marL="0" marR="0" rtl="0" algn="ctr">
              <a:lnSpc>
                <a:spcPct val="150000"/>
              </a:lnSpc>
              <a:spcBef>
                <a:spcPts val="0"/>
              </a:spcBef>
              <a:spcAft>
                <a:spcPts val="0"/>
              </a:spcAft>
              <a:buClr>
                <a:srgbClr val="000000"/>
              </a:buClr>
              <a:buSzPts val="2000"/>
              <a:buFont typeface="Garamond"/>
              <a:buNone/>
            </a:pPr>
            <a:r>
              <a:rPr b="0" i="0" lang="en-US" sz="2000" u="none" cap="none" strike="noStrike">
                <a:solidFill>
                  <a:srgbClr val="000000"/>
                </a:solidFill>
                <a:latin typeface="Garamond"/>
                <a:ea typeface="Garamond"/>
                <a:cs typeface="Garamond"/>
                <a:sym typeface="Garamond"/>
              </a:rPr>
              <a:t>Oliver Windridge</a:t>
            </a:r>
            <a:endParaRPr/>
          </a:p>
          <a:p>
            <a:pPr indent="0" lvl="0" marL="0" marR="0" rtl="0" algn="ctr">
              <a:lnSpc>
                <a:spcPct val="150000"/>
              </a:lnSpc>
              <a:spcBef>
                <a:spcPts val="0"/>
              </a:spcBef>
              <a:spcAft>
                <a:spcPts val="0"/>
              </a:spcAft>
              <a:buClr>
                <a:srgbClr val="0070C0"/>
              </a:buClr>
              <a:buSzPts val="2000"/>
              <a:buFont typeface="Garamond"/>
              <a:buNone/>
            </a:pPr>
            <a:r>
              <a:rPr b="0" i="0" lang="en-US" sz="2000" u="none" cap="none" strike="noStrike">
                <a:solidFill>
                  <a:srgbClr val="0070C0"/>
                </a:solidFill>
                <a:latin typeface="Garamond"/>
                <a:ea typeface="Garamond"/>
                <a:cs typeface="Garamond"/>
                <a:sym typeface="Garamond"/>
              </a:rPr>
              <a:t>rights: </a:t>
            </a:r>
            <a:r>
              <a:rPr b="0" i="0" lang="en-US" sz="2000" u="none" cap="none" strike="noStrike">
                <a:solidFill>
                  <a:srgbClr val="FFC000"/>
                </a:solidFill>
                <a:latin typeface="Garamond"/>
                <a:ea typeface="Garamond"/>
                <a:cs typeface="Garamond"/>
                <a:sym typeface="Garamond"/>
              </a:rPr>
              <a:t>applied </a:t>
            </a:r>
            <a:r>
              <a:rPr b="0" i="0" lang="en-US" sz="2000" u="sng" cap="none" strike="noStrike">
                <a:solidFill>
                  <a:srgbClr val="FFC000"/>
                </a:solidFill>
                <a:latin typeface="Garamond"/>
                <a:ea typeface="Garamond"/>
                <a:cs typeface="Garamond"/>
                <a:sym typeface="Garamond"/>
                <a:hlinkClick r:id="rId3">
                  <a:extLst>
                    <a:ext uri="{A12FA001-AC4F-418D-AE19-62706E023703}">
                      <ahyp:hlinkClr val="tx"/>
                    </a:ext>
                  </a:extLst>
                </a:hlinkClick>
              </a:rPr>
              <a:t>www.rightsapplied.com</a:t>
            </a:r>
            <a:r>
              <a:rPr b="0" i="0" lang="en-US" sz="2000" u="none" cap="none" strike="noStrike">
                <a:solidFill>
                  <a:srgbClr val="FFC000"/>
                </a:solidFill>
                <a:latin typeface="Garamond"/>
                <a:ea typeface="Garamond"/>
                <a:cs typeface="Garamond"/>
                <a:sym typeface="Garamond"/>
              </a:rPr>
              <a:t> </a:t>
            </a:r>
            <a:endParaRPr/>
          </a:p>
          <a:p>
            <a:pPr indent="0" lvl="0" marL="0" marR="0" rtl="0" algn="ctr">
              <a:lnSpc>
                <a:spcPct val="150000"/>
              </a:lnSpc>
              <a:spcBef>
                <a:spcPts val="0"/>
              </a:spcBef>
              <a:spcAft>
                <a:spcPts val="0"/>
              </a:spcAft>
              <a:buClr>
                <a:srgbClr val="000000"/>
              </a:buClr>
              <a:buSzPts val="2000"/>
              <a:buFont typeface="Garamond"/>
              <a:buNone/>
            </a:pPr>
            <a:r>
              <a:rPr b="0" i="0" lang="en-US" sz="2000" u="none" cap="none" strike="noStrike">
                <a:solidFill>
                  <a:srgbClr val="000000"/>
                </a:solidFill>
                <a:latin typeface="Garamond"/>
                <a:ea typeface="Garamond"/>
                <a:cs typeface="Garamond"/>
                <a:sym typeface="Garamond"/>
              </a:rPr>
              <a:t>Email: </a:t>
            </a:r>
            <a:r>
              <a:rPr b="0" i="0" lang="en-US" sz="2000" u="sng" cap="none" strike="noStrike">
                <a:solidFill>
                  <a:srgbClr val="000000"/>
                </a:solidFill>
                <a:latin typeface="Garamond"/>
                <a:ea typeface="Garamond"/>
                <a:cs typeface="Garamond"/>
                <a:sym typeface="Garamond"/>
                <a:hlinkClick r:id="rId4">
                  <a:extLst>
                    <a:ext uri="{A12FA001-AC4F-418D-AE19-62706E023703}">
                      <ahyp:hlinkClr val="tx"/>
                    </a:ext>
                  </a:extLst>
                </a:hlinkClick>
              </a:rPr>
              <a:t>rights.applied@protonmail.com</a:t>
            </a:r>
            <a:endParaRPr b="0" i="0" sz="2000" u="none" cap="none" strike="noStrike">
              <a:solidFill>
                <a:srgbClr val="000000"/>
              </a:solidFill>
              <a:latin typeface="Garamond"/>
              <a:ea typeface="Garamond"/>
              <a:cs typeface="Garamond"/>
              <a:sym typeface="Garamond"/>
            </a:endParaRPr>
          </a:p>
          <a:p>
            <a:pPr indent="0" lvl="0" marL="0" marR="0" rtl="0" algn="ctr">
              <a:lnSpc>
                <a:spcPct val="150000"/>
              </a:lnSpc>
              <a:spcBef>
                <a:spcPts val="0"/>
              </a:spcBef>
              <a:spcAft>
                <a:spcPts val="0"/>
              </a:spcAft>
              <a:buClr>
                <a:srgbClr val="000000"/>
              </a:buClr>
              <a:buSzPts val="2000"/>
              <a:buFont typeface="Garamond"/>
              <a:buNone/>
            </a:pPr>
            <a:r>
              <a:rPr b="0" i="0" lang="en-US" sz="2000" u="none" cap="none" strike="noStrike">
                <a:solidFill>
                  <a:srgbClr val="000000"/>
                </a:solidFill>
                <a:latin typeface="Garamond"/>
                <a:ea typeface="Garamond"/>
                <a:cs typeface="Garamond"/>
                <a:sym typeface="Garamond"/>
              </a:rPr>
              <a:t>Twitter: @oliverwindridge  </a:t>
            </a:r>
            <a:endParaRPr b="0" i="0" sz="2000" u="none" cap="none" strike="noStrike">
              <a:solidFill>
                <a:srgbClr val="000000"/>
              </a:solidFill>
              <a:latin typeface="Garamond"/>
              <a:ea typeface="Garamond"/>
              <a:cs typeface="Garamond"/>
              <a:sym typeface="Garamond"/>
            </a:endParaRPr>
          </a:p>
        </p:txBody>
      </p:sp>
      <p:pic>
        <p:nvPicPr>
          <p:cNvPr descr="ILP logo.png" id="245" name="Google Shape;245;p25"/>
          <p:cNvPicPr preferRelativeResize="0"/>
          <p:nvPr/>
        </p:nvPicPr>
        <p:blipFill rotWithShape="1">
          <a:blip r:embed="rId5">
            <a:alphaModFix/>
          </a:blip>
          <a:srcRect b="0" l="0" r="0" t="0"/>
          <a:stretch/>
        </p:blipFill>
        <p:spPr>
          <a:xfrm>
            <a:off x="6906672" y="4176546"/>
            <a:ext cx="1923899" cy="65072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6"/>
          <p:cNvSpPr txBox="1"/>
          <p:nvPr/>
        </p:nvSpPr>
        <p:spPr>
          <a:xfrm>
            <a:off x="201699" y="4538400"/>
            <a:ext cx="8684702" cy="483080"/>
          </a:xfrm>
          <a:prstGeom prst="rect">
            <a:avLst/>
          </a:prstGeom>
          <a:noFill/>
          <a:ln>
            <a:noFill/>
          </a:ln>
        </p:spPr>
        <p:txBody>
          <a:bodyPr anchorCtr="0" anchor="t" bIns="91400" lIns="91400" spcFirstLastPara="1" rIns="91400" wrap="square" tIns="91400">
            <a:spAutoFit/>
          </a:bodyPr>
          <a:lstStyle/>
          <a:p>
            <a:pPr indent="0" lvl="0" marL="0" marR="0" rtl="0" algn="just">
              <a:lnSpc>
                <a:spcPct val="100000"/>
              </a:lnSpc>
              <a:spcBef>
                <a:spcPts val="0"/>
              </a:spcBef>
              <a:spcAft>
                <a:spcPts val="0"/>
              </a:spcAft>
              <a:buClr>
                <a:srgbClr val="000000"/>
              </a:buClr>
              <a:buSzPts val="1100"/>
              <a:buFont typeface="Arial"/>
              <a:buNone/>
            </a:pPr>
            <a:r>
              <a:rPr b="0" i="1" lang="en-US" sz="1100" u="none" cap="none" strike="noStrike">
                <a:solidFill>
                  <a:srgbClr val="000000"/>
                </a:solidFill>
                <a:latin typeface="Arial"/>
                <a:ea typeface="Arial"/>
                <a:cs typeface="Arial"/>
                <a:sym typeface="Arial"/>
              </a:rPr>
              <a:t>This training has received financial and technical support from Advocates for International Development’s Rule of Law Expertise UK (ROLE UK) Programme and UKAid</a:t>
            </a:r>
            <a:endParaRPr/>
          </a:p>
        </p:txBody>
      </p:sp>
      <p:pic>
        <p:nvPicPr>
          <p:cNvPr descr="Picture 7" id="251" name="Google Shape;251;p26"/>
          <p:cNvPicPr preferRelativeResize="0"/>
          <p:nvPr/>
        </p:nvPicPr>
        <p:blipFill rotWithShape="1">
          <a:blip r:embed="rId3">
            <a:alphaModFix/>
          </a:blip>
          <a:srcRect b="0" l="0" r="0" t="0"/>
          <a:stretch/>
        </p:blipFill>
        <p:spPr>
          <a:xfrm>
            <a:off x="201699" y="3670103"/>
            <a:ext cx="1092229" cy="868297"/>
          </a:xfrm>
          <a:prstGeom prst="rect">
            <a:avLst/>
          </a:prstGeom>
          <a:noFill/>
          <a:ln>
            <a:noFill/>
          </a:ln>
        </p:spPr>
      </p:pic>
      <p:pic>
        <p:nvPicPr>
          <p:cNvPr descr="Picture 8" id="252" name="Google Shape;252;p26"/>
          <p:cNvPicPr preferRelativeResize="0"/>
          <p:nvPr/>
        </p:nvPicPr>
        <p:blipFill rotWithShape="1">
          <a:blip r:embed="rId4">
            <a:alphaModFix/>
          </a:blip>
          <a:srcRect b="0" l="0" r="0" t="0"/>
          <a:stretch/>
        </p:blipFill>
        <p:spPr>
          <a:xfrm>
            <a:off x="1351633" y="4034675"/>
            <a:ext cx="461801" cy="503725"/>
          </a:xfrm>
          <a:prstGeom prst="rect">
            <a:avLst/>
          </a:prstGeom>
          <a:noFill/>
          <a:ln>
            <a:noFill/>
          </a:ln>
        </p:spPr>
      </p:pic>
      <p:pic>
        <p:nvPicPr>
          <p:cNvPr descr="Picture 9" id="253" name="Google Shape;253;p26"/>
          <p:cNvPicPr preferRelativeResize="0"/>
          <p:nvPr/>
        </p:nvPicPr>
        <p:blipFill rotWithShape="1">
          <a:blip r:embed="rId5">
            <a:alphaModFix/>
          </a:blip>
          <a:srcRect b="0" l="0" r="0" t="0"/>
          <a:stretch/>
        </p:blipFill>
        <p:spPr>
          <a:xfrm>
            <a:off x="7961138" y="3640142"/>
            <a:ext cx="871170" cy="928221"/>
          </a:xfrm>
          <a:prstGeom prst="rect">
            <a:avLst/>
          </a:prstGeom>
          <a:noFill/>
          <a:ln>
            <a:noFill/>
          </a:ln>
        </p:spPr>
      </p:pic>
      <p:pic>
        <p:nvPicPr>
          <p:cNvPr descr="ILP logo.png" id="254" name="Google Shape;254;p26"/>
          <p:cNvPicPr preferRelativeResize="0"/>
          <p:nvPr/>
        </p:nvPicPr>
        <p:blipFill rotWithShape="1">
          <a:blip r:embed="rId6">
            <a:alphaModFix/>
          </a:blip>
          <a:srcRect b="0" l="0" r="0" t="0"/>
          <a:stretch/>
        </p:blipFill>
        <p:spPr>
          <a:xfrm>
            <a:off x="815570" y="902920"/>
            <a:ext cx="7297342" cy="24682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3"/>
          <p:cNvSpPr txBox="1"/>
          <p:nvPr/>
        </p:nvSpPr>
        <p:spPr>
          <a:xfrm>
            <a:off x="2189586" y="-659914"/>
            <a:ext cx="6642600" cy="4749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3600"/>
              <a:buFont typeface="Arial"/>
              <a:buNone/>
            </a:pPr>
            <a:r>
              <a:t/>
            </a:r>
            <a:endParaRPr b="0" i="0" sz="3600" u="sng" cap="none" strike="noStrike">
              <a:solidFill>
                <a:srgbClr val="0070C0"/>
              </a:solidFill>
              <a:latin typeface="Garamond"/>
              <a:ea typeface="Garamond"/>
              <a:cs typeface="Garamond"/>
              <a:sym typeface="Garamond"/>
            </a:endParaRPr>
          </a:p>
          <a:p>
            <a:pPr indent="-342900" lvl="0" marL="342900" marR="0" rtl="0" algn="l">
              <a:lnSpc>
                <a:spcPct val="150000"/>
              </a:lnSpc>
              <a:spcBef>
                <a:spcPts val="0"/>
              </a:spcBef>
              <a:spcAft>
                <a:spcPts val="0"/>
              </a:spcAft>
              <a:buClr>
                <a:srgbClr val="0070C0"/>
              </a:buClr>
              <a:buSzPts val="2400"/>
              <a:buFont typeface="Helvetica Neue"/>
              <a:buAutoNum type="arabicPeriod"/>
            </a:pPr>
            <a:r>
              <a:rPr b="0" i="0" lang="en-US" sz="2400" u="none" cap="none" strike="noStrike">
                <a:solidFill>
                  <a:srgbClr val="0070C0"/>
                </a:solidFill>
                <a:latin typeface="Garamond"/>
                <a:ea typeface="Garamond"/>
                <a:cs typeface="Garamond"/>
                <a:sym typeface="Garamond"/>
              </a:rPr>
              <a:t>What Are Sanctions?</a:t>
            </a:r>
            <a:endParaRPr/>
          </a:p>
          <a:p>
            <a:pPr indent="-342900" lvl="0" marL="342900" marR="0" rtl="0" algn="l">
              <a:lnSpc>
                <a:spcPct val="150000"/>
              </a:lnSpc>
              <a:spcBef>
                <a:spcPts val="0"/>
              </a:spcBef>
              <a:spcAft>
                <a:spcPts val="0"/>
              </a:spcAft>
              <a:buClr>
                <a:srgbClr val="0070C0"/>
              </a:buClr>
              <a:buSzPts val="2400"/>
              <a:buFont typeface="Helvetica Neue"/>
              <a:buAutoNum type="arabicPeriod"/>
            </a:pPr>
            <a:r>
              <a:rPr b="0" i="0" lang="en-US" sz="2400" u="none" cap="none" strike="noStrike">
                <a:solidFill>
                  <a:srgbClr val="0070C0"/>
                </a:solidFill>
                <a:latin typeface="Garamond"/>
                <a:ea typeface="Garamond"/>
                <a:cs typeface="Garamond"/>
                <a:sym typeface="Garamond"/>
              </a:rPr>
              <a:t>Sanctions Regimes in Depth</a:t>
            </a:r>
            <a:endParaRPr/>
          </a:p>
          <a:p>
            <a:pPr indent="0" lvl="6" marL="0" marR="0" rtl="0" algn="l">
              <a:lnSpc>
                <a:spcPct val="150000"/>
              </a:lnSpc>
              <a:spcBef>
                <a:spcPts val="0"/>
              </a:spcBef>
              <a:spcAft>
                <a:spcPts val="0"/>
              </a:spcAft>
              <a:buClr>
                <a:srgbClr val="92D050"/>
              </a:buClr>
              <a:buSzPts val="2400"/>
              <a:buFont typeface="Garamond"/>
              <a:buNone/>
            </a:pPr>
            <a:r>
              <a:rPr b="0" i="0" lang="en-US" sz="2400" u="none" cap="none" strike="noStrike">
                <a:solidFill>
                  <a:srgbClr val="92D050"/>
                </a:solidFill>
                <a:latin typeface="Garamond"/>
                <a:ea typeface="Garamond"/>
                <a:cs typeface="Garamond"/>
                <a:sym typeface="Garamond"/>
              </a:rPr>
              <a:t>      UK Global Human Rights (GHR)</a:t>
            </a:r>
            <a:endParaRPr/>
          </a:p>
          <a:p>
            <a:pPr indent="0" lvl="1" marL="0" marR="0" rtl="0" algn="l">
              <a:lnSpc>
                <a:spcPct val="150000"/>
              </a:lnSpc>
              <a:spcBef>
                <a:spcPts val="0"/>
              </a:spcBef>
              <a:spcAft>
                <a:spcPts val="0"/>
              </a:spcAft>
              <a:buClr>
                <a:srgbClr val="FFC000"/>
              </a:buClr>
              <a:buSzPts val="2400"/>
              <a:buFont typeface="Garamond"/>
              <a:buNone/>
            </a:pPr>
            <a:r>
              <a:rPr b="0" i="0" lang="en-US" sz="2400" u="none" cap="none" strike="noStrike">
                <a:solidFill>
                  <a:srgbClr val="FFC000"/>
                </a:solidFill>
                <a:latin typeface="Garamond"/>
                <a:ea typeface="Garamond"/>
                <a:cs typeface="Garamond"/>
                <a:sym typeface="Garamond"/>
              </a:rPr>
              <a:t>      UK Global Anti-Corruption (GAC)</a:t>
            </a:r>
            <a:endParaRPr/>
          </a:p>
          <a:p>
            <a:pPr indent="0" lvl="1" marL="0" marR="0" rtl="0" algn="l">
              <a:lnSpc>
                <a:spcPct val="150000"/>
              </a:lnSpc>
              <a:spcBef>
                <a:spcPts val="0"/>
              </a:spcBef>
              <a:spcAft>
                <a:spcPts val="0"/>
              </a:spcAft>
              <a:buClr>
                <a:srgbClr val="FFC000"/>
              </a:buClr>
              <a:buSzPts val="2400"/>
              <a:buFont typeface="Garamond"/>
              <a:buNone/>
            </a:pPr>
            <a:r>
              <a:rPr b="0" i="0" lang="en-US" sz="2400" u="none" cap="none" strike="noStrike">
                <a:solidFill>
                  <a:srgbClr val="FFC000"/>
                </a:solidFill>
                <a:latin typeface="Garamond"/>
                <a:ea typeface="Garamond"/>
                <a:cs typeface="Garamond"/>
                <a:sym typeface="Garamond"/>
              </a:rPr>
              <a:t>      </a:t>
            </a:r>
            <a:r>
              <a:rPr b="0" i="0" lang="en-US" sz="2400" u="none" cap="none" strike="noStrike">
                <a:solidFill>
                  <a:srgbClr val="002060"/>
                </a:solidFill>
                <a:latin typeface="Garamond"/>
                <a:ea typeface="Garamond"/>
                <a:cs typeface="Garamond"/>
                <a:sym typeface="Garamond"/>
              </a:rPr>
              <a:t>US Global Magnitsky (GloMag)</a:t>
            </a:r>
            <a:endParaRPr/>
          </a:p>
          <a:p>
            <a:pPr indent="-342900" lvl="0" marL="342900" marR="0" rtl="0" algn="l">
              <a:lnSpc>
                <a:spcPct val="150000"/>
              </a:lnSpc>
              <a:spcBef>
                <a:spcPts val="0"/>
              </a:spcBef>
              <a:spcAft>
                <a:spcPts val="0"/>
              </a:spcAft>
              <a:buClr>
                <a:srgbClr val="0070C0"/>
              </a:buClr>
              <a:buSzPts val="2400"/>
              <a:buFont typeface="Helvetica Neue"/>
              <a:buAutoNum type="arabicPeriod"/>
            </a:pPr>
            <a:r>
              <a:rPr b="0" i="0" lang="en-US" sz="2400" u="none" cap="none" strike="noStrike">
                <a:solidFill>
                  <a:srgbClr val="0070C0"/>
                </a:solidFill>
                <a:latin typeface="Garamond"/>
                <a:ea typeface="Garamond"/>
                <a:cs typeface="Garamond"/>
                <a:sym typeface="Garamond"/>
              </a:rPr>
              <a:t>Policy Considerations</a:t>
            </a:r>
            <a:endParaRPr/>
          </a:p>
          <a:p>
            <a:pPr indent="-342900" lvl="0" marL="342900" marR="0" rtl="0" algn="l">
              <a:lnSpc>
                <a:spcPct val="150000"/>
              </a:lnSpc>
              <a:spcBef>
                <a:spcPts val="0"/>
              </a:spcBef>
              <a:spcAft>
                <a:spcPts val="0"/>
              </a:spcAft>
              <a:buClr>
                <a:srgbClr val="0070C0"/>
              </a:buClr>
              <a:buSzPts val="2400"/>
              <a:buFont typeface="Helvetica Neue"/>
              <a:buAutoNum type="arabicPeriod"/>
            </a:pPr>
            <a:r>
              <a:rPr b="0" i="0" lang="en-US" sz="2400" u="none" cap="none" strike="noStrike">
                <a:solidFill>
                  <a:srgbClr val="0070C0"/>
                </a:solidFill>
                <a:latin typeface="Garamond"/>
                <a:ea typeface="Garamond"/>
                <a:cs typeface="Garamond"/>
                <a:sym typeface="Garamond"/>
              </a:rPr>
              <a:t>Practicalities </a:t>
            </a:r>
            <a:endParaRPr/>
          </a:p>
        </p:txBody>
      </p:sp>
      <p:pic>
        <p:nvPicPr>
          <p:cNvPr descr="ILP logo.png" id="67" name="Google Shape;67;p3"/>
          <p:cNvPicPr preferRelativeResize="0"/>
          <p:nvPr/>
        </p:nvPicPr>
        <p:blipFill rotWithShape="1">
          <a:blip r:embed="rId3">
            <a:alphaModFix/>
          </a:blip>
          <a:srcRect b="0" l="0" r="0" t="0"/>
          <a:stretch/>
        </p:blipFill>
        <p:spPr>
          <a:xfrm>
            <a:off x="6906672" y="4176546"/>
            <a:ext cx="1923899" cy="6507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4"/>
          <p:cNvSpPr txBox="1"/>
          <p:nvPr>
            <p:ph type="title"/>
          </p:nvPr>
        </p:nvSpPr>
        <p:spPr>
          <a:xfrm>
            <a:off x="201699" y="26948"/>
            <a:ext cx="8520602" cy="572701"/>
          </a:xfrm>
          <a:prstGeom prst="rect">
            <a:avLst/>
          </a:prstGeom>
          <a:noFill/>
          <a:ln>
            <a:noFill/>
          </a:ln>
        </p:spPr>
        <p:txBody>
          <a:bodyPr anchorCtr="0" anchor="t" bIns="91400" lIns="91400" spcFirstLastPara="1" rIns="91400" wrap="square" tIns="91400">
            <a:noAutofit/>
          </a:bodyPr>
          <a:lstStyle/>
          <a:p>
            <a:pPr indent="0" lvl="0" marL="0" rtl="0" algn="ctr">
              <a:lnSpc>
                <a:spcPct val="100000"/>
              </a:lnSpc>
              <a:spcBef>
                <a:spcPts val="0"/>
              </a:spcBef>
              <a:spcAft>
                <a:spcPts val="0"/>
              </a:spcAft>
              <a:buClr>
                <a:srgbClr val="C00000"/>
              </a:buClr>
              <a:buSzPts val="2800"/>
              <a:buFont typeface="Garamond"/>
              <a:buNone/>
            </a:pPr>
            <a:r>
              <a:rPr lang="en-US">
                <a:solidFill>
                  <a:srgbClr val="C00000"/>
                </a:solidFill>
                <a:latin typeface="Garamond"/>
                <a:ea typeface="Garamond"/>
                <a:cs typeface="Garamond"/>
                <a:sym typeface="Garamond"/>
              </a:rPr>
              <a:t>What are Sanctions?</a:t>
            </a:r>
            <a:endParaRPr/>
          </a:p>
        </p:txBody>
      </p:sp>
      <p:sp>
        <p:nvSpPr>
          <p:cNvPr id="73" name="Google Shape;73;p4"/>
          <p:cNvSpPr txBox="1"/>
          <p:nvPr/>
        </p:nvSpPr>
        <p:spPr>
          <a:xfrm>
            <a:off x="747813" y="487740"/>
            <a:ext cx="8357903" cy="3280513"/>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Garamond"/>
                <a:ea typeface="Garamond"/>
                <a:cs typeface="Garamond"/>
                <a:sym typeface="Garamond"/>
              </a:rPr>
              <a:t>Sanctions are a foreign policy tool</a:t>
            </a:r>
            <a:endParaRPr/>
          </a:p>
          <a:p>
            <a:pPr indent="-285750" lvl="0" marL="28575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Garamond"/>
                <a:ea typeface="Garamond"/>
                <a:cs typeface="Garamond"/>
                <a:sym typeface="Garamond"/>
              </a:rPr>
              <a:t>They are aimed at encouraging behavioral change</a:t>
            </a:r>
            <a:endParaRPr/>
          </a:p>
          <a:p>
            <a:pPr indent="-285750" lvl="0" marL="28575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Garamond"/>
                <a:ea typeface="Garamond"/>
                <a:cs typeface="Garamond"/>
                <a:sym typeface="Garamond"/>
              </a:rPr>
              <a:t>Generally, not used against nationals of the sanctioning state but against non-nationals</a:t>
            </a:r>
            <a:endParaRPr/>
          </a:p>
          <a:p>
            <a:pPr indent="-285750" lvl="0" marL="28575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Garamond"/>
                <a:ea typeface="Garamond"/>
                <a:cs typeface="Garamond"/>
                <a:sym typeface="Garamond"/>
              </a:rPr>
              <a:t>Several sources of sanctions: UN, regional (EU, AU) and unilateral</a:t>
            </a:r>
            <a:endParaRPr/>
          </a:p>
          <a:p>
            <a:pPr indent="-285750" lvl="0" marL="28575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Garamond"/>
                <a:ea typeface="Garamond"/>
                <a:cs typeface="Garamond"/>
                <a:sym typeface="Garamond"/>
              </a:rPr>
              <a:t>Several types of sanctions. Two common types are </a:t>
            </a:r>
            <a:r>
              <a:rPr b="0" i="0" lang="en-US" sz="2000" u="sng" cap="none" strike="noStrike">
                <a:solidFill>
                  <a:schemeClr val="dk1"/>
                </a:solidFill>
                <a:latin typeface="Garamond"/>
                <a:ea typeface="Garamond"/>
                <a:cs typeface="Garamond"/>
                <a:sym typeface="Garamond"/>
              </a:rPr>
              <a:t>comprehensive</a:t>
            </a:r>
            <a:r>
              <a:rPr b="0" i="0" lang="en-US" sz="2000" u="none" cap="none" strike="noStrike">
                <a:solidFill>
                  <a:schemeClr val="dk1"/>
                </a:solidFill>
                <a:latin typeface="Garamond"/>
                <a:ea typeface="Garamond"/>
                <a:cs typeface="Garamond"/>
                <a:sym typeface="Garamond"/>
              </a:rPr>
              <a:t> and </a:t>
            </a:r>
            <a:r>
              <a:rPr b="0" i="0" lang="en-US" sz="2000" u="sng" cap="none" strike="noStrike">
                <a:solidFill>
                  <a:schemeClr val="dk1"/>
                </a:solidFill>
                <a:latin typeface="Garamond"/>
                <a:ea typeface="Garamond"/>
                <a:cs typeface="Garamond"/>
                <a:sym typeface="Garamond"/>
              </a:rPr>
              <a:t>targeted</a:t>
            </a:r>
            <a:r>
              <a:rPr b="0" i="0" lang="en-US" sz="2000" u="none" cap="none" strike="noStrike">
                <a:solidFill>
                  <a:schemeClr val="dk1"/>
                </a:solidFill>
                <a:latin typeface="Garamond"/>
                <a:ea typeface="Garamond"/>
                <a:cs typeface="Garamond"/>
                <a:sym typeface="Garamond"/>
              </a:rPr>
              <a:t> sanctions</a:t>
            </a:r>
            <a:endParaRPr/>
          </a:p>
        </p:txBody>
      </p:sp>
      <p:pic>
        <p:nvPicPr>
          <p:cNvPr descr="ILP logo.png" id="74" name="Google Shape;74;p4"/>
          <p:cNvPicPr preferRelativeResize="0"/>
          <p:nvPr/>
        </p:nvPicPr>
        <p:blipFill rotWithShape="1">
          <a:blip r:embed="rId3">
            <a:alphaModFix/>
          </a:blip>
          <a:srcRect b="0" l="0" r="0" t="0"/>
          <a:stretch/>
        </p:blipFill>
        <p:spPr>
          <a:xfrm>
            <a:off x="6906672" y="4176546"/>
            <a:ext cx="1923899" cy="6507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5"/>
          <p:cNvSpPr txBox="1"/>
          <p:nvPr>
            <p:ph type="title"/>
          </p:nvPr>
        </p:nvSpPr>
        <p:spPr>
          <a:xfrm>
            <a:off x="201699" y="2436"/>
            <a:ext cx="8520602" cy="572701"/>
          </a:xfrm>
          <a:prstGeom prst="rect">
            <a:avLst/>
          </a:prstGeom>
          <a:noFill/>
          <a:ln>
            <a:noFill/>
          </a:ln>
        </p:spPr>
        <p:txBody>
          <a:bodyPr anchorCtr="0" anchor="t" bIns="91400" lIns="91400" spcFirstLastPara="1" rIns="91400" wrap="square" tIns="91400">
            <a:normAutofit fontScale="90000"/>
          </a:bodyPr>
          <a:lstStyle/>
          <a:p>
            <a:pPr indent="0" lvl="0" marL="0" rtl="0" algn="ctr">
              <a:lnSpc>
                <a:spcPct val="100000"/>
              </a:lnSpc>
              <a:spcBef>
                <a:spcPts val="0"/>
              </a:spcBef>
              <a:spcAft>
                <a:spcPts val="0"/>
              </a:spcAft>
              <a:buClr>
                <a:srgbClr val="C00000"/>
              </a:buClr>
              <a:buSzPct val="100000"/>
              <a:buFont typeface="Garamond"/>
              <a:buNone/>
            </a:pPr>
            <a:r>
              <a:rPr lang="en-US">
                <a:solidFill>
                  <a:srgbClr val="C00000"/>
                </a:solidFill>
                <a:latin typeface="Garamond"/>
                <a:ea typeface="Garamond"/>
                <a:cs typeface="Garamond"/>
                <a:sym typeface="Garamond"/>
              </a:rPr>
              <a:t>Source of Sanctions</a:t>
            </a:r>
            <a:endParaRPr/>
          </a:p>
        </p:txBody>
      </p:sp>
      <p:pic>
        <p:nvPicPr>
          <p:cNvPr descr="Logo&#10;&#10;Description automatically generated" id="80" name="Google Shape;80;p5"/>
          <p:cNvPicPr preferRelativeResize="0"/>
          <p:nvPr/>
        </p:nvPicPr>
        <p:blipFill rotWithShape="1">
          <a:blip r:embed="rId3">
            <a:alphaModFix/>
          </a:blip>
          <a:srcRect b="0" l="0" r="0" t="0"/>
          <a:stretch/>
        </p:blipFill>
        <p:spPr>
          <a:xfrm>
            <a:off x="913838" y="744710"/>
            <a:ext cx="1337390" cy="1134589"/>
          </a:xfrm>
          <a:prstGeom prst="rect">
            <a:avLst/>
          </a:prstGeom>
          <a:noFill/>
          <a:ln>
            <a:noFill/>
          </a:ln>
        </p:spPr>
      </p:pic>
      <p:pic>
        <p:nvPicPr>
          <p:cNvPr descr="A picture containing text, clipart&#10;&#10;Description automatically generated" id="81" name="Google Shape;81;p5"/>
          <p:cNvPicPr preferRelativeResize="0"/>
          <p:nvPr/>
        </p:nvPicPr>
        <p:blipFill rotWithShape="1">
          <a:blip r:embed="rId4">
            <a:alphaModFix/>
          </a:blip>
          <a:srcRect b="0" l="0" r="0" t="0"/>
          <a:stretch/>
        </p:blipFill>
        <p:spPr>
          <a:xfrm>
            <a:off x="4912406" y="770691"/>
            <a:ext cx="1637816" cy="1030146"/>
          </a:xfrm>
          <a:prstGeom prst="rect">
            <a:avLst/>
          </a:prstGeom>
          <a:noFill/>
          <a:ln>
            <a:noFill/>
          </a:ln>
        </p:spPr>
      </p:pic>
      <p:pic>
        <p:nvPicPr>
          <p:cNvPr descr="Logo, company name&#10;&#10;Description automatically generated" id="82" name="Google Shape;82;p5"/>
          <p:cNvPicPr preferRelativeResize="0"/>
          <p:nvPr/>
        </p:nvPicPr>
        <p:blipFill rotWithShape="1">
          <a:blip r:embed="rId5">
            <a:alphaModFix/>
          </a:blip>
          <a:srcRect b="0" l="0" r="0" t="0"/>
          <a:stretch/>
        </p:blipFill>
        <p:spPr>
          <a:xfrm>
            <a:off x="1582533" y="2559188"/>
            <a:ext cx="1337390" cy="740950"/>
          </a:xfrm>
          <a:prstGeom prst="rect">
            <a:avLst/>
          </a:prstGeom>
          <a:noFill/>
          <a:ln>
            <a:noFill/>
          </a:ln>
        </p:spPr>
      </p:pic>
      <p:pic>
        <p:nvPicPr>
          <p:cNvPr descr="Background pattern&#10;&#10;Description automatically generated" id="83" name="Google Shape;83;p5"/>
          <p:cNvPicPr preferRelativeResize="0"/>
          <p:nvPr/>
        </p:nvPicPr>
        <p:blipFill rotWithShape="1">
          <a:blip r:embed="rId6">
            <a:alphaModFix/>
          </a:blip>
          <a:srcRect b="0" l="0" r="0" t="0"/>
          <a:stretch/>
        </p:blipFill>
        <p:spPr>
          <a:xfrm>
            <a:off x="3143005" y="2571749"/>
            <a:ext cx="1234918" cy="740951"/>
          </a:xfrm>
          <a:prstGeom prst="rect">
            <a:avLst/>
          </a:prstGeom>
          <a:noFill/>
          <a:ln>
            <a:noFill/>
          </a:ln>
        </p:spPr>
      </p:pic>
      <p:sp>
        <p:nvSpPr>
          <p:cNvPr id="84" name="Google Shape;84;p5"/>
          <p:cNvSpPr txBox="1"/>
          <p:nvPr/>
        </p:nvSpPr>
        <p:spPr>
          <a:xfrm>
            <a:off x="2399168" y="767744"/>
            <a:ext cx="1487675" cy="954105"/>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70C0"/>
              </a:buClr>
              <a:buSzPts val="1400"/>
              <a:buFont typeface="Arial"/>
              <a:buNone/>
            </a:pPr>
            <a:r>
              <a:rPr b="0" i="0" lang="en-US" sz="1400" u="none" cap="none" strike="noStrike">
                <a:solidFill>
                  <a:srgbClr val="0070C0"/>
                </a:solidFill>
                <a:latin typeface="Arial"/>
                <a:ea typeface="Arial"/>
                <a:cs typeface="Arial"/>
                <a:sym typeface="Arial"/>
              </a:rPr>
              <a:t>UN</a:t>
            </a:r>
            <a:endParaRPr/>
          </a:p>
          <a:p>
            <a:pPr indent="0" lvl="0" marL="0" marR="0" rtl="0" algn="l">
              <a:lnSpc>
                <a:spcPct val="100000"/>
              </a:lnSpc>
              <a:spcBef>
                <a:spcPts val="0"/>
              </a:spcBef>
              <a:spcAft>
                <a:spcPts val="0"/>
              </a:spcAft>
              <a:buClr>
                <a:srgbClr val="0070C0"/>
              </a:buClr>
              <a:buSzPts val="1400"/>
              <a:buFont typeface="Arial"/>
              <a:buNone/>
            </a:pPr>
            <a:r>
              <a:rPr b="0" i="0" lang="en-US" sz="1400" u="none" cap="none" strike="noStrike">
                <a:solidFill>
                  <a:srgbClr val="0070C0"/>
                </a:solidFill>
                <a:latin typeface="Arial"/>
                <a:ea typeface="Arial"/>
                <a:cs typeface="Arial"/>
                <a:sym typeface="Arial"/>
              </a:rPr>
              <a:t>UNSC</a:t>
            </a:r>
            <a:endParaRPr/>
          </a:p>
          <a:p>
            <a:pPr indent="0" lvl="0" marL="0" marR="0" rtl="0" algn="l">
              <a:lnSpc>
                <a:spcPct val="100000"/>
              </a:lnSpc>
              <a:spcBef>
                <a:spcPts val="0"/>
              </a:spcBef>
              <a:spcAft>
                <a:spcPts val="0"/>
              </a:spcAft>
              <a:buClr>
                <a:srgbClr val="0070C0"/>
              </a:buClr>
              <a:buSzPts val="1400"/>
              <a:buFont typeface="Arial"/>
              <a:buNone/>
            </a:pPr>
            <a:r>
              <a:rPr b="0" i="0" lang="en-US" sz="1400" u="none" cap="none" strike="noStrike">
                <a:solidFill>
                  <a:srgbClr val="0070C0"/>
                </a:solidFill>
                <a:latin typeface="Arial"/>
                <a:ea typeface="Arial"/>
                <a:cs typeface="Arial"/>
                <a:sym typeface="Arial"/>
              </a:rPr>
              <a:t>All UN Member states</a:t>
            </a:r>
            <a:endParaRPr/>
          </a:p>
        </p:txBody>
      </p:sp>
      <p:sp>
        <p:nvSpPr>
          <p:cNvPr id="85" name="Google Shape;85;p5"/>
          <p:cNvSpPr txBox="1"/>
          <p:nvPr/>
        </p:nvSpPr>
        <p:spPr>
          <a:xfrm>
            <a:off x="6835365" y="797707"/>
            <a:ext cx="1886935" cy="523218"/>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2060"/>
              </a:buClr>
              <a:buSzPts val="1400"/>
              <a:buFont typeface="Arial"/>
              <a:buNone/>
            </a:pPr>
            <a:r>
              <a:rPr b="0" i="0" lang="en-US" sz="1400" u="none" cap="none" strike="noStrike">
                <a:solidFill>
                  <a:srgbClr val="002060"/>
                </a:solidFill>
                <a:latin typeface="Arial"/>
                <a:ea typeface="Arial"/>
                <a:cs typeface="Arial"/>
                <a:sym typeface="Arial"/>
              </a:rPr>
              <a:t>EU</a:t>
            </a:r>
            <a:endParaRPr/>
          </a:p>
          <a:p>
            <a:pPr indent="0" lvl="0" marL="0" marR="0" rtl="0" algn="l">
              <a:lnSpc>
                <a:spcPct val="100000"/>
              </a:lnSpc>
              <a:spcBef>
                <a:spcPts val="0"/>
              </a:spcBef>
              <a:spcAft>
                <a:spcPts val="0"/>
              </a:spcAft>
              <a:buClr>
                <a:srgbClr val="002060"/>
              </a:buClr>
              <a:buSzPts val="1400"/>
              <a:buFont typeface="Arial"/>
              <a:buNone/>
            </a:pPr>
            <a:r>
              <a:rPr b="0" i="0" lang="en-US" sz="1400" u="none" cap="none" strike="noStrike">
                <a:solidFill>
                  <a:srgbClr val="002060"/>
                </a:solidFill>
                <a:latin typeface="Arial"/>
                <a:ea typeface="Arial"/>
                <a:cs typeface="Arial"/>
                <a:sym typeface="Arial"/>
              </a:rPr>
              <a:t>All 27 Member States</a:t>
            </a:r>
            <a:endParaRPr b="0" i="0" sz="1400" u="none" cap="none" strike="noStrike">
              <a:solidFill>
                <a:srgbClr val="002060"/>
              </a:solidFill>
              <a:latin typeface="Arial"/>
              <a:ea typeface="Arial"/>
              <a:cs typeface="Arial"/>
              <a:sym typeface="Arial"/>
            </a:endParaRPr>
          </a:p>
        </p:txBody>
      </p:sp>
      <p:sp>
        <p:nvSpPr>
          <p:cNvPr id="86" name="Google Shape;86;p5"/>
          <p:cNvSpPr txBox="1"/>
          <p:nvPr/>
        </p:nvSpPr>
        <p:spPr>
          <a:xfrm>
            <a:off x="4544050" y="2593265"/>
            <a:ext cx="2915216" cy="738662"/>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262626"/>
              </a:buClr>
              <a:buSzPts val="1400"/>
              <a:buFont typeface="Arial"/>
              <a:buNone/>
            </a:pPr>
            <a:r>
              <a:rPr b="0" i="0" lang="en-US" sz="1400" u="none" cap="none" strike="noStrike">
                <a:solidFill>
                  <a:srgbClr val="262626"/>
                </a:solidFill>
                <a:latin typeface="Arial"/>
                <a:ea typeface="Arial"/>
                <a:cs typeface="Arial"/>
                <a:sym typeface="Arial"/>
              </a:rPr>
              <a:t>Unilateral</a:t>
            </a:r>
            <a:endParaRPr/>
          </a:p>
          <a:p>
            <a:pPr indent="0" lvl="0" marL="0" marR="0" rtl="0" algn="l">
              <a:lnSpc>
                <a:spcPct val="100000"/>
              </a:lnSpc>
              <a:spcBef>
                <a:spcPts val="0"/>
              </a:spcBef>
              <a:spcAft>
                <a:spcPts val="0"/>
              </a:spcAft>
              <a:buClr>
                <a:srgbClr val="262626"/>
              </a:buClr>
              <a:buSzPts val="1400"/>
              <a:buFont typeface="Arial"/>
              <a:buNone/>
            </a:pPr>
            <a:r>
              <a:rPr b="0" i="0" lang="en-US" sz="1400" u="none" cap="none" strike="noStrike">
                <a:solidFill>
                  <a:srgbClr val="262626"/>
                </a:solidFill>
                <a:latin typeface="Arial"/>
                <a:ea typeface="Arial"/>
                <a:cs typeface="Arial"/>
                <a:sym typeface="Arial"/>
              </a:rPr>
              <a:t>US, UK, Canada, Australia</a:t>
            </a:r>
            <a:endParaRPr/>
          </a:p>
          <a:p>
            <a:pPr indent="0" lvl="0" marL="0" marR="0" rtl="0" algn="l">
              <a:lnSpc>
                <a:spcPct val="100000"/>
              </a:lnSpc>
              <a:spcBef>
                <a:spcPts val="0"/>
              </a:spcBef>
              <a:spcAft>
                <a:spcPts val="0"/>
              </a:spcAft>
              <a:buClr>
                <a:srgbClr val="262626"/>
              </a:buClr>
              <a:buSzPts val="1400"/>
              <a:buFont typeface="Arial"/>
              <a:buNone/>
            </a:pPr>
            <a:r>
              <a:rPr b="0" i="0" lang="en-US" sz="1400" u="none" cap="none" strike="noStrike">
                <a:solidFill>
                  <a:srgbClr val="262626"/>
                </a:solidFill>
                <a:latin typeface="Arial"/>
                <a:ea typeface="Arial"/>
                <a:cs typeface="Arial"/>
                <a:sym typeface="Arial"/>
              </a:rPr>
              <a:t>Applicable to single country</a:t>
            </a:r>
            <a:endParaRPr/>
          </a:p>
        </p:txBody>
      </p:sp>
      <p:pic>
        <p:nvPicPr>
          <p:cNvPr descr="ILP logo.png" id="87" name="Google Shape;87;p5"/>
          <p:cNvPicPr preferRelativeResize="0"/>
          <p:nvPr/>
        </p:nvPicPr>
        <p:blipFill rotWithShape="1">
          <a:blip r:embed="rId7">
            <a:alphaModFix/>
          </a:blip>
          <a:srcRect b="0" l="0" r="0" t="0"/>
          <a:stretch/>
        </p:blipFill>
        <p:spPr>
          <a:xfrm>
            <a:off x="7059072" y="4328946"/>
            <a:ext cx="1923899" cy="6507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6"/>
          <p:cNvSpPr/>
          <p:nvPr/>
        </p:nvSpPr>
        <p:spPr>
          <a:xfrm>
            <a:off x="2109627" y="3449370"/>
            <a:ext cx="3603110" cy="660903"/>
          </a:xfrm>
          <a:prstGeom prst="rect">
            <a:avLst/>
          </a:prstGeom>
          <a:solidFill>
            <a:srgbClr val="FFFFFF"/>
          </a:solidFill>
          <a:ln cap="flat" cmpd="sng" w="25400">
            <a:solidFill>
              <a:schemeClr val="accent1"/>
            </a:solidFill>
            <a:prstDash val="solid"/>
            <a:round/>
            <a:headEnd len="sm" w="sm" type="none"/>
            <a:tailEnd len="sm" w="sm" type="none"/>
          </a:ln>
          <a:effectLst>
            <a:outerShdw blurRad="38100" rotWithShape="0" dir="5400000" dist="23000">
              <a:srgbClr val="000000">
                <a:alpha val="34901"/>
              </a:srgbClr>
            </a:outerShdw>
          </a:effectLst>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6"/>
          <p:cNvSpPr/>
          <p:nvPr/>
        </p:nvSpPr>
        <p:spPr>
          <a:xfrm>
            <a:off x="6796875" y="1230820"/>
            <a:ext cx="2100404" cy="1875994"/>
          </a:xfrm>
          <a:prstGeom prst="rect">
            <a:avLst/>
          </a:prstGeom>
          <a:solidFill>
            <a:srgbClr val="FFFFFF"/>
          </a:solidFill>
          <a:ln cap="flat" cmpd="sng" w="25400">
            <a:solidFill>
              <a:schemeClr val="accent1"/>
            </a:solidFill>
            <a:prstDash val="solid"/>
            <a:round/>
            <a:headEnd len="sm" w="sm" type="none"/>
            <a:tailEnd len="sm" w="sm" type="none"/>
          </a:ln>
          <a:effectLst>
            <a:outerShdw blurRad="38100" rotWithShape="0" dir="5400000" dist="23000">
              <a:srgbClr val="000000">
                <a:alpha val="34901"/>
              </a:srgbClr>
            </a:outerShdw>
          </a:effectLst>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6"/>
          <p:cNvSpPr/>
          <p:nvPr/>
        </p:nvSpPr>
        <p:spPr>
          <a:xfrm>
            <a:off x="4527522" y="1240689"/>
            <a:ext cx="2100404" cy="1875994"/>
          </a:xfrm>
          <a:prstGeom prst="rect">
            <a:avLst/>
          </a:prstGeom>
          <a:solidFill>
            <a:srgbClr val="FFFFFF"/>
          </a:solidFill>
          <a:ln cap="flat" cmpd="sng" w="25400">
            <a:solidFill>
              <a:schemeClr val="accent1"/>
            </a:solidFill>
            <a:prstDash val="solid"/>
            <a:round/>
            <a:headEnd len="sm" w="sm" type="none"/>
            <a:tailEnd len="sm" w="sm" type="none"/>
          </a:ln>
          <a:effectLst>
            <a:outerShdw blurRad="38100" rotWithShape="0" dir="5400000" dist="23000">
              <a:srgbClr val="000000">
                <a:alpha val="34901"/>
              </a:srgbClr>
            </a:outerShdw>
          </a:effectLst>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6"/>
          <p:cNvSpPr/>
          <p:nvPr/>
        </p:nvSpPr>
        <p:spPr>
          <a:xfrm>
            <a:off x="2305824" y="1230820"/>
            <a:ext cx="2100404" cy="1875994"/>
          </a:xfrm>
          <a:prstGeom prst="rect">
            <a:avLst/>
          </a:prstGeom>
          <a:solidFill>
            <a:srgbClr val="FFFFFF"/>
          </a:solidFill>
          <a:ln cap="flat" cmpd="sng" w="25400">
            <a:solidFill>
              <a:schemeClr val="accent1"/>
            </a:solidFill>
            <a:prstDash val="solid"/>
            <a:round/>
            <a:headEnd len="sm" w="sm" type="none"/>
            <a:tailEnd len="sm" w="sm" type="none"/>
          </a:ln>
          <a:effectLst>
            <a:outerShdw blurRad="38100" rotWithShape="0" dir="5400000" dist="23000">
              <a:srgbClr val="000000">
                <a:alpha val="34901"/>
              </a:srgbClr>
            </a:outerShdw>
          </a:effectLst>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6"/>
          <p:cNvSpPr/>
          <p:nvPr/>
        </p:nvSpPr>
        <p:spPr>
          <a:xfrm>
            <a:off x="113091" y="1240689"/>
            <a:ext cx="2100404" cy="1875994"/>
          </a:xfrm>
          <a:prstGeom prst="rect">
            <a:avLst/>
          </a:prstGeom>
          <a:solidFill>
            <a:srgbClr val="FFFFFF"/>
          </a:solidFill>
          <a:ln cap="flat" cmpd="sng" w="25400">
            <a:solidFill>
              <a:schemeClr val="accent1"/>
            </a:solidFill>
            <a:prstDash val="solid"/>
            <a:round/>
            <a:headEnd len="sm" w="sm" type="none"/>
            <a:tailEnd len="sm" w="sm" type="none"/>
          </a:ln>
          <a:effectLst>
            <a:outerShdw blurRad="38100" rotWithShape="0" dir="5400000" dist="23000">
              <a:srgbClr val="000000">
                <a:alpha val="34901"/>
              </a:srgbClr>
            </a:outerShdw>
          </a:effectLst>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6"/>
          <p:cNvSpPr txBox="1"/>
          <p:nvPr>
            <p:ph type="title"/>
          </p:nvPr>
        </p:nvSpPr>
        <p:spPr>
          <a:xfrm>
            <a:off x="198478" y="1381"/>
            <a:ext cx="8520602" cy="572701"/>
          </a:xfrm>
          <a:prstGeom prst="rect">
            <a:avLst/>
          </a:prstGeom>
          <a:noFill/>
          <a:ln>
            <a:noFill/>
          </a:ln>
        </p:spPr>
        <p:txBody>
          <a:bodyPr anchorCtr="0" anchor="t" bIns="91400" lIns="91400" spcFirstLastPara="1" rIns="91400" wrap="square" tIns="91400">
            <a:normAutofit fontScale="90000"/>
          </a:bodyPr>
          <a:lstStyle/>
          <a:p>
            <a:pPr indent="0" lvl="0" marL="0" rtl="0" algn="ctr">
              <a:lnSpc>
                <a:spcPct val="100000"/>
              </a:lnSpc>
              <a:spcBef>
                <a:spcPts val="0"/>
              </a:spcBef>
              <a:spcAft>
                <a:spcPts val="0"/>
              </a:spcAft>
              <a:buClr>
                <a:srgbClr val="C00000"/>
              </a:buClr>
              <a:buSzPct val="100000"/>
              <a:buFont typeface="Garamond"/>
              <a:buNone/>
            </a:pPr>
            <a:r>
              <a:rPr lang="en-US">
                <a:solidFill>
                  <a:srgbClr val="C00000"/>
                </a:solidFill>
                <a:latin typeface="Garamond"/>
                <a:ea typeface="Garamond"/>
                <a:cs typeface="Garamond"/>
                <a:sym typeface="Garamond"/>
              </a:rPr>
              <a:t>Effect of </a:t>
            </a:r>
            <a:r>
              <a:rPr lang="en-US" sz="3100">
                <a:solidFill>
                  <a:srgbClr val="C00000"/>
                </a:solidFill>
                <a:latin typeface="Garamond"/>
                <a:ea typeface="Garamond"/>
                <a:cs typeface="Garamond"/>
                <a:sym typeface="Garamond"/>
              </a:rPr>
              <a:t>Sanctions</a:t>
            </a:r>
            <a:endParaRPr/>
          </a:p>
        </p:txBody>
      </p:sp>
      <p:pic>
        <p:nvPicPr>
          <p:cNvPr descr="Pound" id="98" name="Google Shape;98;p6"/>
          <p:cNvPicPr preferRelativeResize="0"/>
          <p:nvPr/>
        </p:nvPicPr>
        <p:blipFill rotWithShape="1">
          <a:blip r:embed="rId3">
            <a:alphaModFix/>
          </a:blip>
          <a:srcRect b="0" l="0" r="0" t="0"/>
          <a:stretch/>
        </p:blipFill>
        <p:spPr>
          <a:xfrm>
            <a:off x="702720" y="1416857"/>
            <a:ext cx="1077167" cy="1077167"/>
          </a:xfrm>
          <a:prstGeom prst="rect">
            <a:avLst/>
          </a:prstGeom>
          <a:noFill/>
          <a:ln>
            <a:noFill/>
          </a:ln>
        </p:spPr>
      </p:pic>
      <p:pic>
        <p:nvPicPr>
          <p:cNvPr descr="Car" id="99" name="Google Shape;99;p6"/>
          <p:cNvPicPr preferRelativeResize="0"/>
          <p:nvPr/>
        </p:nvPicPr>
        <p:blipFill rotWithShape="1">
          <a:blip r:embed="rId4">
            <a:alphaModFix/>
          </a:blip>
          <a:srcRect b="0" l="0" r="0" t="0"/>
          <a:stretch/>
        </p:blipFill>
        <p:spPr>
          <a:xfrm>
            <a:off x="223943" y="1455903"/>
            <a:ext cx="572701" cy="572701"/>
          </a:xfrm>
          <a:prstGeom prst="rect">
            <a:avLst/>
          </a:prstGeom>
          <a:noFill/>
          <a:ln>
            <a:noFill/>
          </a:ln>
        </p:spPr>
      </p:pic>
      <p:pic>
        <p:nvPicPr>
          <p:cNvPr descr="Diamond" id="100" name="Google Shape;100;p6"/>
          <p:cNvPicPr preferRelativeResize="0"/>
          <p:nvPr/>
        </p:nvPicPr>
        <p:blipFill rotWithShape="1">
          <a:blip r:embed="rId5">
            <a:alphaModFix/>
          </a:blip>
          <a:srcRect b="0" l="0" r="0" t="0"/>
          <a:stretch/>
        </p:blipFill>
        <p:spPr>
          <a:xfrm>
            <a:off x="1585865" y="1442515"/>
            <a:ext cx="572701" cy="572701"/>
          </a:xfrm>
          <a:prstGeom prst="rect">
            <a:avLst/>
          </a:prstGeom>
          <a:noFill/>
          <a:ln>
            <a:noFill/>
          </a:ln>
        </p:spPr>
      </p:pic>
      <p:pic>
        <p:nvPicPr>
          <p:cNvPr descr="House" id="101" name="Google Shape;101;p6"/>
          <p:cNvPicPr preferRelativeResize="0"/>
          <p:nvPr/>
        </p:nvPicPr>
        <p:blipFill rotWithShape="1">
          <a:blip r:embed="rId6">
            <a:alphaModFix/>
          </a:blip>
          <a:srcRect b="0" l="0" r="0" t="0"/>
          <a:stretch/>
        </p:blipFill>
        <p:spPr>
          <a:xfrm>
            <a:off x="876942" y="2438635"/>
            <a:ext cx="572701" cy="572701"/>
          </a:xfrm>
          <a:prstGeom prst="rect">
            <a:avLst/>
          </a:prstGeom>
          <a:noFill/>
          <a:ln>
            <a:noFill/>
          </a:ln>
        </p:spPr>
      </p:pic>
      <p:pic>
        <p:nvPicPr>
          <p:cNvPr descr="Aeroplane" id="102" name="Google Shape;102;p6"/>
          <p:cNvPicPr preferRelativeResize="0"/>
          <p:nvPr/>
        </p:nvPicPr>
        <p:blipFill rotWithShape="1">
          <a:blip r:embed="rId7">
            <a:alphaModFix/>
          </a:blip>
          <a:srcRect b="0" l="0" r="0" t="0"/>
          <a:stretch/>
        </p:blipFill>
        <p:spPr>
          <a:xfrm>
            <a:off x="2465727" y="1274953"/>
            <a:ext cx="1807466" cy="1807466"/>
          </a:xfrm>
          <a:prstGeom prst="rect">
            <a:avLst/>
          </a:prstGeom>
          <a:noFill/>
          <a:ln>
            <a:noFill/>
          </a:ln>
        </p:spPr>
      </p:pic>
      <p:pic>
        <p:nvPicPr>
          <p:cNvPr descr="Handshake with solid fill" id="103" name="Google Shape;103;p6"/>
          <p:cNvPicPr preferRelativeResize="0"/>
          <p:nvPr/>
        </p:nvPicPr>
        <p:blipFill rotWithShape="1">
          <a:blip r:embed="rId8">
            <a:alphaModFix/>
          </a:blip>
          <a:srcRect b="0" l="0" r="0" t="0"/>
          <a:stretch/>
        </p:blipFill>
        <p:spPr>
          <a:xfrm>
            <a:off x="4939880" y="1526974"/>
            <a:ext cx="1323342" cy="1323342"/>
          </a:xfrm>
          <a:prstGeom prst="rect">
            <a:avLst/>
          </a:prstGeom>
          <a:noFill/>
          <a:ln>
            <a:noFill/>
          </a:ln>
        </p:spPr>
      </p:pic>
      <p:pic>
        <p:nvPicPr>
          <p:cNvPr descr="Handcuffs with solid fill" id="104" name="Google Shape;104;p6"/>
          <p:cNvPicPr preferRelativeResize="0"/>
          <p:nvPr/>
        </p:nvPicPr>
        <p:blipFill rotWithShape="1">
          <a:blip r:embed="rId9">
            <a:alphaModFix/>
          </a:blip>
          <a:srcRect b="0" l="0" r="0" t="0"/>
          <a:stretch/>
        </p:blipFill>
        <p:spPr>
          <a:xfrm>
            <a:off x="7171238" y="1486234"/>
            <a:ext cx="1404823" cy="1404823"/>
          </a:xfrm>
          <a:prstGeom prst="rect">
            <a:avLst/>
          </a:prstGeom>
          <a:noFill/>
          <a:ln>
            <a:noFill/>
          </a:ln>
        </p:spPr>
      </p:pic>
      <p:sp>
        <p:nvSpPr>
          <p:cNvPr id="105" name="Google Shape;105;p6"/>
          <p:cNvSpPr txBox="1"/>
          <p:nvPr/>
        </p:nvSpPr>
        <p:spPr>
          <a:xfrm>
            <a:off x="593639" y="848413"/>
            <a:ext cx="1515988" cy="36933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Garamond"/>
              <a:buNone/>
            </a:pPr>
            <a:r>
              <a:rPr b="0" i="0" lang="en-US" sz="1800" u="none" cap="none" strike="noStrike">
                <a:solidFill>
                  <a:srgbClr val="000000"/>
                </a:solidFill>
                <a:latin typeface="Garamond"/>
                <a:ea typeface="Garamond"/>
                <a:cs typeface="Garamond"/>
                <a:sym typeface="Garamond"/>
              </a:rPr>
              <a:t>Asset Freezes</a:t>
            </a:r>
            <a:endParaRPr/>
          </a:p>
        </p:txBody>
      </p:sp>
      <p:sp>
        <p:nvSpPr>
          <p:cNvPr id="106" name="Google Shape;106;p6"/>
          <p:cNvSpPr txBox="1"/>
          <p:nvPr/>
        </p:nvSpPr>
        <p:spPr>
          <a:xfrm>
            <a:off x="2879688" y="861490"/>
            <a:ext cx="1515988" cy="36933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Garamond"/>
              <a:buNone/>
            </a:pPr>
            <a:r>
              <a:rPr b="0" i="0" lang="en-US" sz="1800" u="none" cap="none" strike="noStrike">
                <a:solidFill>
                  <a:srgbClr val="000000"/>
                </a:solidFill>
                <a:latin typeface="Garamond"/>
                <a:ea typeface="Garamond"/>
                <a:cs typeface="Garamond"/>
                <a:sym typeface="Garamond"/>
              </a:rPr>
              <a:t>Travel Ban</a:t>
            </a:r>
            <a:endParaRPr b="0" i="0" sz="1800" u="none" cap="none" strike="noStrike">
              <a:solidFill>
                <a:srgbClr val="000000"/>
              </a:solidFill>
              <a:latin typeface="Garamond"/>
              <a:ea typeface="Garamond"/>
              <a:cs typeface="Garamond"/>
              <a:sym typeface="Garamond"/>
            </a:endParaRPr>
          </a:p>
        </p:txBody>
      </p:sp>
      <p:sp>
        <p:nvSpPr>
          <p:cNvPr id="107" name="Google Shape;107;p6"/>
          <p:cNvSpPr txBox="1"/>
          <p:nvPr/>
        </p:nvSpPr>
        <p:spPr>
          <a:xfrm>
            <a:off x="4654339" y="848413"/>
            <a:ext cx="2052002" cy="36933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Garamond"/>
              <a:buNone/>
            </a:pPr>
            <a:r>
              <a:rPr b="0" i="0" lang="en-US" sz="1800" u="none" cap="none" strike="noStrike">
                <a:solidFill>
                  <a:srgbClr val="000000"/>
                </a:solidFill>
                <a:latin typeface="Garamond"/>
                <a:ea typeface="Garamond"/>
                <a:cs typeface="Garamond"/>
                <a:sym typeface="Garamond"/>
              </a:rPr>
              <a:t>Denial of Services</a:t>
            </a:r>
            <a:endParaRPr/>
          </a:p>
        </p:txBody>
      </p:sp>
      <p:sp>
        <p:nvSpPr>
          <p:cNvPr id="108" name="Google Shape;108;p6"/>
          <p:cNvSpPr txBox="1"/>
          <p:nvPr/>
        </p:nvSpPr>
        <p:spPr>
          <a:xfrm>
            <a:off x="7171238" y="640842"/>
            <a:ext cx="1515988" cy="523218"/>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400"/>
              <a:buFont typeface="Garamond"/>
              <a:buNone/>
            </a:pPr>
            <a:r>
              <a:rPr b="0" i="0" lang="en-US" sz="1400" u="none" cap="none" strike="noStrike">
                <a:solidFill>
                  <a:srgbClr val="000000"/>
                </a:solidFill>
                <a:latin typeface="Garamond"/>
                <a:ea typeface="Garamond"/>
                <a:cs typeface="Garamond"/>
                <a:sym typeface="Garamond"/>
              </a:rPr>
              <a:t>Criminal Offence for Violations</a:t>
            </a:r>
            <a:endParaRPr/>
          </a:p>
        </p:txBody>
      </p:sp>
      <p:sp>
        <p:nvSpPr>
          <p:cNvPr id="109" name="Google Shape;109;p6"/>
          <p:cNvSpPr txBox="1"/>
          <p:nvPr/>
        </p:nvSpPr>
        <p:spPr>
          <a:xfrm>
            <a:off x="2109627" y="3449370"/>
            <a:ext cx="3910927" cy="584773"/>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Licenses = Allowable conduct</a:t>
            </a:r>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Delisting = Removal from sanctions list </a:t>
            </a:r>
            <a:endParaRPr b="0" i="0" sz="1600" u="none" cap="none" strike="noStrike">
              <a:solidFill>
                <a:srgbClr val="000000"/>
              </a:solidFill>
              <a:latin typeface="Arial"/>
              <a:ea typeface="Arial"/>
              <a:cs typeface="Arial"/>
              <a:sym typeface="Arial"/>
            </a:endParaRPr>
          </a:p>
        </p:txBody>
      </p:sp>
      <p:pic>
        <p:nvPicPr>
          <p:cNvPr descr="ILP logo.png" id="110" name="Google Shape;110;p6"/>
          <p:cNvPicPr preferRelativeResize="0"/>
          <p:nvPr/>
        </p:nvPicPr>
        <p:blipFill rotWithShape="1">
          <a:blip r:embed="rId10">
            <a:alphaModFix/>
          </a:blip>
          <a:srcRect b="0" l="0" r="0" t="0"/>
          <a:stretch/>
        </p:blipFill>
        <p:spPr>
          <a:xfrm>
            <a:off x="6906672" y="4176546"/>
            <a:ext cx="1923899" cy="6507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7"/>
          <p:cNvSpPr txBox="1"/>
          <p:nvPr>
            <p:ph type="title"/>
          </p:nvPr>
        </p:nvSpPr>
        <p:spPr>
          <a:xfrm>
            <a:off x="215932" y="10693"/>
            <a:ext cx="8520602" cy="572701"/>
          </a:xfrm>
          <a:prstGeom prst="rect">
            <a:avLst/>
          </a:prstGeom>
          <a:noFill/>
          <a:ln>
            <a:noFill/>
          </a:ln>
        </p:spPr>
        <p:txBody>
          <a:bodyPr anchorCtr="0" anchor="t" bIns="91400" lIns="91400" spcFirstLastPara="1" rIns="91400" wrap="square" tIns="91400">
            <a:normAutofit fontScale="90000"/>
          </a:bodyPr>
          <a:lstStyle/>
          <a:p>
            <a:pPr indent="0" lvl="0" marL="0" rtl="0" algn="ctr">
              <a:lnSpc>
                <a:spcPct val="100000"/>
              </a:lnSpc>
              <a:spcBef>
                <a:spcPts val="0"/>
              </a:spcBef>
              <a:spcAft>
                <a:spcPts val="0"/>
              </a:spcAft>
              <a:buClr>
                <a:srgbClr val="C00000"/>
              </a:buClr>
              <a:buSzPct val="100000"/>
              <a:buFont typeface="Garamond"/>
              <a:buNone/>
            </a:pPr>
            <a:r>
              <a:rPr lang="en-US">
                <a:solidFill>
                  <a:srgbClr val="C00000"/>
                </a:solidFill>
                <a:latin typeface="Garamond"/>
                <a:ea typeface="Garamond"/>
                <a:cs typeface="Garamond"/>
                <a:sym typeface="Garamond"/>
              </a:rPr>
              <a:t>What Are Sanctions? </a:t>
            </a:r>
            <a:r>
              <a:rPr lang="en-US">
                <a:solidFill>
                  <a:srgbClr val="FFC000"/>
                </a:solidFill>
                <a:latin typeface="Garamond"/>
                <a:ea typeface="Garamond"/>
                <a:cs typeface="Garamond"/>
                <a:sym typeface="Garamond"/>
              </a:rPr>
              <a:t>Comprehensive Sanctions</a:t>
            </a:r>
            <a:endParaRPr/>
          </a:p>
        </p:txBody>
      </p:sp>
      <p:sp>
        <p:nvSpPr>
          <p:cNvPr id="116" name="Google Shape;116;p7"/>
          <p:cNvSpPr txBox="1"/>
          <p:nvPr/>
        </p:nvSpPr>
        <p:spPr>
          <a:xfrm>
            <a:off x="547734" y="996703"/>
            <a:ext cx="8048531" cy="1895519"/>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Garamond"/>
                <a:ea typeface="Garamond"/>
                <a:cs typeface="Garamond"/>
                <a:sym typeface="Garamond"/>
              </a:rPr>
              <a:t>Comprehensive = “old style”, impose sanctions on an </a:t>
            </a:r>
            <a:r>
              <a:rPr b="0" i="0" lang="en-US" sz="2000" u="none" cap="none" strike="noStrike">
                <a:solidFill>
                  <a:schemeClr val="accent1"/>
                </a:solidFill>
                <a:latin typeface="Garamond"/>
                <a:ea typeface="Garamond"/>
                <a:cs typeface="Garamond"/>
                <a:sym typeface="Garamond"/>
              </a:rPr>
              <a:t>entire regime </a:t>
            </a:r>
            <a:r>
              <a:rPr b="0" i="0" lang="en-US" sz="2000" u="none" cap="none" strike="noStrike">
                <a:solidFill>
                  <a:schemeClr val="dk1"/>
                </a:solidFill>
                <a:latin typeface="Garamond"/>
                <a:ea typeface="Garamond"/>
                <a:cs typeface="Garamond"/>
                <a:sym typeface="Garamond"/>
              </a:rPr>
              <a:t>(Iran, North Korea)</a:t>
            </a:r>
            <a:endParaRPr/>
          </a:p>
          <a:p>
            <a:pPr indent="-342900" lvl="0" marL="34290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Garamond"/>
                <a:ea typeface="Garamond"/>
                <a:cs typeface="Garamond"/>
                <a:sym typeface="Garamond"/>
              </a:rPr>
              <a:t>Often criticized for lacking focus, leading to citizens being impacted</a:t>
            </a:r>
            <a:endParaRPr/>
          </a:p>
          <a:p>
            <a:pPr indent="-342900" lvl="0" marL="342900" marR="0" rtl="0" algn="l">
              <a:lnSpc>
                <a:spcPct val="150000"/>
              </a:lnSpc>
              <a:spcBef>
                <a:spcPts val="0"/>
              </a:spcBef>
              <a:spcAft>
                <a:spcPts val="0"/>
              </a:spcAft>
              <a:buClr>
                <a:schemeClr val="dk1"/>
              </a:buClr>
              <a:buSzPts val="2000"/>
              <a:buFont typeface="Arial"/>
              <a:buChar char="•"/>
            </a:pPr>
            <a:r>
              <a:rPr b="0" i="0" lang="en-US" sz="2000" u="none" cap="none" strike="noStrike">
                <a:solidFill>
                  <a:schemeClr val="dk1"/>
                </a:solidFill>
                <a:latin typeface="Garamond"/>
                <a:ea typeface="Garamond"/>
                <a:cs typeface="Garamond"/>
                <a:sym typeface="Garamond"/>
              </a:rPr>
              <a:t>Generally, are not commonly in use, although some regimes are in place</a:t>
            </a:r>
            <a:endParaRPr/>
          </a:p>
        </p:txBody>
      </p:sp>
      <p:pic>
        <p:nvPicPr>
          <p:cNvPr descr="ILP logo.png" id="117" name="Google Shape;117;p7"/>
          <p:cNvPicPr preferRelativeResize="0"/>
          <p:nvPr/>
        </p:nvPicPr>
        <p:blipFill rotWithShape="1">
          <a:blip r:embed="rId3">
            <a:alphaModFix/>
          </a:blip>
          <a:srcRect b="0" l="0" r="0" t="0"/>
          <a:stretch/>
        </p:blipFill>
        <p:spPr>
          <a:xfrm>
            <a:off x="6906672" y="4176546"/>
            <a:ext cx="1923899" cy="6507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8"/>
          <p:cNvSpPr txBox="1"/>
          <p:nvPr>
            <p:ph type="title"/>
          </p:nvPr>
        </p:nvSpPr>
        <p:spPr>
          <a:xfrm>
            <a:off x="283749" y="32399"/>
            <a:ext cx="8520602" cy="572701"/>
          </a:xfrm>
          <a:prstGeom prst="rect">
            <a:avLst/>
          </a:prstGeom>
          <a:noFill/>
          <a:ln>
            <a:noFill/>
          </a:ln>
        </p:spPr>
        <p:txBody>
          <a:bodyPr anchorCtr="0" anchor="t" bIns="91400" lIns="91400" spcFirstLastPara="1" rIns="91400" wrap="square" tIns="91400">
            <a:normAutofit fontScale="90000"/>
          </a:bodyPr>
          <a:lstStyle/>
          <a:p>
            <a:pPr indent="0" lvl="0" marL="0" rtl="0" algn="ctr">
              <a:lnSpc>
                <a:spcPct val="100000"/>
              </a:lnSpc>
              <a:spcBef>
                <a:spcPts val="0"/>
              </a:spcBef>
              <a:spcAft>
                <a:spcPts val="0"/>
              </a:spcAft>
              <a:buClr>
                <a:srgbClr val="C00000"/>
              </a:buClr>
              <a:buSzPct val="100000"/>
              <a:buFont typeface="Garamond"/>
              <a:buNone/>
            </a:pPr>
            <a:r>
              <a:rPr lang="en-US">
                <a:solidFill>
                  <a:srgbClr val="C00000"/>
                </a:solidFill>
                <a:latin typeface="Garamond"/>
                <a:ea typeface="Garamond"/>
                <a:cs typeface="Garamond"/>
                <a:sym typeface="Garamond"/>
              </a:rPr>
              <a:t>What Are Sanctions? </a:t>
            </a:r>
            <a:r>
              <a:rPr lang="en-US">
                <a:solidFill>
                  <a:srgbClr val="FFC000"/>
                </a:solidFill>
                <a:latin typeface="Garamond"/>
                <a:ea typeface="Garamond"/>
                <a:cs typeface="Garamond"/>
                <a:sym typeface="Garamond"/>
              </a:rPr>
              <a:t>Targeted Sanctions</a:t>
            </a:r>
            <a:endParaRPr/>
          </a:p>
        </p:txBody>
      </p:sp>
      <p:sp>
        <p:nvSpPr>
          <p:cNvPr id="123" name="Google Shape;123;p8"/>
          <p:cNvSpPr txBox="1"/>
          <p:nvPr/>
        </p:nvSpPr>
        <p:spPr>
          <a:xfrm>
            <a:off x="344503" y="490446"/>
            <a:ext cx="8399100" cy="31908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60000"/>
              </a:lnSpc>
              <a:spcBef>
                <a:spcPts val="0"/>
              </a:spcBef>
              <a:spcAft>
                <a:spcPts val="0"/>
              </a:spcAft>
              <a:buClr>
                <a:schemeClr val="dk1"/>
              </a:buClr>
              <a:buSzPts val="1650"/>
              <a:buFont typeface="Arial"/>
              <a:buChar char="•"/>
            </a:pPr>
            <a:r>
              <a:rPr b="0" i="0" lang="en-US" sz="1650" u="none" cap="none" strike="noStrike">
                <a:solidFill>
                  <a:schemeClr val="dk1"/>
                </a:solidFill>
                <a:latin typeface="Garamond"/>
                <a:ea typeface="Garamond"/>
                <a:cs typeface="Garamond"/>
                <a:sym typeface="Garamond"/>
              </a:rPr>
              <a:t>Targeted sanctions, sometimes called “smart sanctions”</a:t>
            </a:r>
            <a:endParaRPr/>
          </a:p>
          <a:p>
            <a:pPr indent="-285750" lvl="0" marL="285750" marR="0" rtl="0" algn="l">
              <a:lnSpc>
                <a:spcPct val="160000"/>
              </a:lnSpc>
              <a:spcBef>
                <a:spcPts val="0"/>
              </a:spcBef>
              <a:spcAft>
                <a:spcPts val="0"/>
              </a:spcAft>
              <a:buClr>
                <a:schemeClr val="dk1"/>
              </a:buClr>
              <a:buSzPts val="1650"/>
              <a:buFont typeface="Arial"/>
              <a:buChar char="•"/>
            </a:pPr>
            <a:r>
              <a:rPr b="0" i="0" lang="en-US" sz="1650" u="none" cap="none" strike="noStrike">
                <a:solidFill>
                  <a:schemeClr val="dk1"/>
                </a:solidFill>
                <a:latin typeface="Garamond"/>
                <a:ea typeface="Garamond"/>
                <a:cs typeface="Garamond"/>
                <a:sym typeface="Garamond"/>
              </a:rPr>
              <a:t>Impose sanctions on </a:t>
            </a:r>
            <a:r>
              <a:rPr b="0" i="0" lang="en-US" sz="1650" u="none" cap="none" strike="noStrike">
                <a:solidFill>
                  <a:schemeClr val="accent1"/>
                </a:solidFill>
                <a:latin typeface="Garamond"/>
                <a:ea typeface="Garamond"/>
                <a:cs typeface="Garamond"/>
                <a:sym typeface="Garamond"/>
              </a:rPr>
              <a:t>individuals and entities </a:t>
            </a:r>
            <a:r>
              <a:rPr b="0" i="0" lang="en-US" sz="1650" u="none" cap="none" strike="noStrike">
                <a:solidFill>
                  <a:schemeClr val="dk1"/>
                </a:solidFill>
                <a:latin typeface="Garamond"/>
                <a:ea typeface="Garamond"/>
                <a:cs typeface="Garamond"/>
                <a:sym typeface="Garamond"/>
              </a:rPr>
              <a:t>rather than entire countries/regimes</a:t>
            </a:r>
            <a:endParaRPr/>
          </a:p>
          <a:p>
            <a:pPr indent="-285750" lvl="0" marL="285750" marR="0" rtl="0" algn="l">
              <a:lnSpc>
                <a:spcPct val="160000"/>
              </a:lnSpc>
              <a:spcBef>
                <a:spcPts val="0"/>
              </a:spcBef>
              <a:spcAft>
                <a:spcPts val="0"/>
              </a:spcAft>
              <a:buClr>
                <a:schemeClr val="dk1"/>
              </a:buClr>
              <a:buSzPts val="1650"/>
              <a:buFont typeface="Arial"/>
              <a:buChar char="•"/>
            </a:pPr>
            <a:r>
              <a:rPr b="0" i="0" lang="en-US" sz="1650" u="none" cap="none" strike="noStrike">
                <a:solidFill>
                  <a:schemeClr val="dk1"/>
                </a:solidFill>
                <a:latin typeface="Garamond"/>
                <a:ea typeface="Garamond"/>
                <a:cs typeface="Garamond"/>
                <a:sym typeface="Garamond"/>
              </a:rPr>
              <a:t>2 different types of targeted sanctions mechanisms = geographic and thematic</a:t>
            </a:r>
            <a:endParaRPr/>
          </a:p>
          <a:p>
            <a:pPr indent="0" lvl="0" marL="0" marR="0" rtl="0" algn="l">
              <a:lnSpc>
                <a:spcPct val="160000"/>
              </a:lnSpc>
              <a:spcBef>
                <a:spcPts val="0"/>
              </a:spcBef>
              <a:spcAft>
                <a:spcPts val="0"/>
              </a:spcAft>
              <a:buClr>
                <a:schemeClr val="accent1"/>
              </a:buClr>
              <a:buSzPts val="1650"/>
              <a:buFont typeface="Garamond"/>
              <a:buNone/>
            </a:pPr>
            <a:r>
              <a:rPr b="0" i="0" lang="en-US" sz="1650" u="none" cap="none" strike="noStrike">
                <a:solidFill>
                  <a:schemeClr val="accent1"/>
                </a:solidFill>
                <a:latin typeface="Garamond"/>
                <a:ea typeface="Garamond"/>
                <a:cs typeface="Garamond"/>
                <a:sym typeface="Garamond"/>
              </a:rPr>
              <a:t>Geographic</a:t>
            </a:r>
            <a:r>
              <a:rPr b="0" i="0" lang="en-US" sz="1650" u="none" cap="none" strike="noStrike">
                <a:solidFill>
                  <a:schemeClr val="dk1"/>
                </a:solidFill>
                <a:latin typeface="Garamond"/>
                <a:ea typeface="Garamond"/>
                <a:cs typeface="Garamond"/>
                <a:sym typeface="Garamond"/>
              </a:rPr>
              <a:t> = A regime aimed at a specific </a:t>
            </a:r>
            <a:r>
              <a:rPr b="1" i="0" lang="en-US" sz="1650" u="none" cap="none" strike="noStrike">
                <a:solidFill>
                  <a:srgbClr val="FFC000"/>
                </a:solidFill>
                <a:latin typeface="Garamond"/>
                <a:ea typeface="Garamond"/>
                <a:cs typeface="Garamond"/>
                <a:sym typeface="Garamond"/>
              </a:rPr>
              <a:t>country</a:t>
            </a:r>
            <a:r>
              <a:rPr b="0" i="0" lang="en-US" sz="1650" u="none" cap="none" strike="noStrike">
                <a:solidFill>
                  <a:schemeClr val="dk1"/>
                </a:solidFill>
                <a:latin typeface="Garamond"/>
                <a:ea typeface="Garamond"/>
                <a:cs typeface="Garamond"/>
                <a:sym typeface="Garamond"/>
              </a:rPr>
              <a:t>, but the sanctions are still targeted on individuals or entities. The reason for sanctions are often the same or similar to thematic, e.g. DRC.</a:t>
            </a:r>
            <a:endParaRPr/>
          </a:p>
          <a:p>
            <a:pPr indent="0" lvl="0" marL="0" marR="0" rtl="0" algn="l">
              <a:lnSpc>
                <a:spcPct val="160000"/>
              </a:lnSpc>
              <a:spcBef>
                <a:spcPts val="0"/>
              </a:spcBef>
              <a:spcAft>
                <a:spcPts val="0"/>
              </a:spcAft>
              <a:buClr>
                <a:schemeClr val="accent1"/>
              </a:buClr>
              <a:buSzPts val="1650"/>
              <a:buFont typeface="Garamond"/>
              <a:buNone/>
            </a:pPr>
            <a:r>
              <a:rPr b="0" i="0" lang="en-US" sz="1650" u="none" cap="none" strike="noStrike">
                <a:solidFill>
                  <a:schemeClr val="accent1"/>
                </a:solidFill>
                <a:latin typeface="Garamond"/>
                <a:ea typeface="Garamond"/>
                <a:cs typeface="Garamond"/>
                <a:sym typeface="Garamond"/>
              </a:rPr>
              <a:t>Thematic</a:t>
            </a:r>
            <a:r>
              <a:rPr b="0" i="0" lang="en-US" sz="1650" u="none" cap="none" strike="noStrike">
                <a:solidFill>
                  <a:schemeClr val="dk1"/>
                </a:solidFill>
                <a:latin typeface="Garamond"/>
                <a:ea typeface="Garamond"/>
                <a:cs typeface="Garamond"/>
                <a:sym typeface="Garamond"/>
              </a:rPr>
              <a:t> = A regime aimed at a specific </a:t>
            </a:r>
            <a:r>
              <a:rPr b="1" i="0" lang="en-US" sz="1650" u="none" cap="none" strike="noStrike">
                <a:solidFill>
                  <a:srgbClr val="FFC000"/>
                </a:solidFill>
                <a:latin typeface="Garamond"/>
                <a:ea typeface="Garamond"/>
                <a:cs typeface="Garamond"/>
                <a:sym typeface="Garamond"/>
              </a:rPr>
              <a:t>theme</a:t>
            </a:r>
            <a:r>
              <a:rPr b="0" i="0" lang="en-US" sz="1650" u="none" cap="none" strike="noStrike">
                <a:solidFill>
                  <a:schemeClr val="dk1"/>
                </a:solidFill>
                <a:latin typeface="Garamond"/>
                <a:ea typeface="Garamond"/>
                <a:cs typeface="Garamond"/>
                <a:sym typeface="Garamond"/>
              </a:rPr>
              <a:t>, rather than country, e.g. corruption (UK GAC) or human rights (UK GHR) Useful in particular where no geographical sanctions regime exists/operable.</a:t>
            </a:r>
            <a:endParaRPr b="0" i="0" sz="1650" u="none" cap="none" strike="noStrike">
              <a:solidFill>
                <a:schemeClr val="dk1"/>
              </a:solidFill>
              <a:latin typeface="Garamond"/>
              <a:ea typeface="Garamond"/>
              <a:cs typeface="Garamond"/>
              <a:sym typeface="Garamond"/>
            </a:endParaRPr>
          </a:p>
        </p:txBody>
      </p:sp>
      <p:pic>
        <p:nvPicPr>
          <p:cNvPr descr="ILP logo.png" id="124" name="Google Shape;124;p8"/>
          <p:cNvPicPr preferRelativeResize="0"/>
          <p:nvPr/>
        </p:nvPicPr>
        <p:blipFill rotWithShape="1">
          <a:blip r:embed="rId3">
            <a:alphaModFix/>
          </a:blip>
          <a:srcRect b="0" l="0" r="0" t="0"/>
          <a:stretch/>
        </p:blipFill>
        <p:spPr>
          <a:xfrm>
            <a:off x="6906672" y="4176546"/>
            <a:ext cx="1923899" cy="6507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9"/>
          <p:cNvSpPr txBox="1"/>
          <p:nvPr>
            <p:ph type="title"/>
          </p:nvPr>
        </p:nvSpPr>
        <p:spPr>
          <a:xfrm>
            <a:off x="311699" y="0"/>
            <a:ext cx="8520602" cy="572701"/>
          </a:xfrm>
          <a:prstGeom prst="rect">
            <a:avLst/>
          </a:prstGeom>
          <a:noFill/>
          <a:ln>
            <a:noFill/>
          </a:ln>
        </p:spPr>
        <p:txBody>
          <a:bodyPr anchorCtr="0" anchor="t" bIns="91400" lIns="91400" spcFirstLastPara="1" rIns="91400" wrap="square" tIns="91400">
            <a:normAutofit fontScale="90000"/>
          </a:bodyPr>
          <a:lstStyle/>
          <a:p>
            <a:pPr indent="0" lvl="0" marL="0" rtl="0" algn="ctr">
              <a:lnSpc>
                <a:spcPct val="100000"/>
              </a:lnSpc>
              <a:spcBef>
                <a:spcPts val="0"/>
              </a:spcBef>
              <a:spcAft>
                <a:spcPts val="0"/>
              </a:spcAft>
              <a:buClr>
                <a:srgbClr val="C00000"/>
              </a:buClr>
              <a:buSzPct val="100000"/>
              <a:buFont typeface="Garamond"/>
              <a:buNone/>
            </a:pPr>
            <a:r>
              <a:rPr lang="en-US">
                <a:solidFill>
                  <a:srgbClr val="C00000"/>
                </a:solidFill>
                <a:latin typeface="Garamond"/>
                <a:ea typeface="Garamond"/>
                <a:cs typeface="Garamond"/>
                <a:sym typeface="Garamond"/>
              </a:rPr>
              <a:t>UK Sanctions Regimes: </a:t>
            </a:r>
            <a:r>
              <a:rPr b="1" lang="en-US">
                <a:solidFill>
                  <a:srgbClr val="92D050"/>
                </a:solidFill>
                <a:latin typeface="Garamond"/>
                <a:ea typeface="Garamond"/>
                <a:cs typeface="Garamond"/>
                <a:sym typeface="Garamond"/>
              </a:rPr>
              <a:t>Global Human Rights </a:t>
            </a:r>
            <a:endParaRPr/>
          </a:p>
        </p:txBody>
      </p:sp>
      <p:sp>
        <p:nvSpPr>
          <p:cNvPr id="130" name="Google Shape;130;p9"/>
          <p:cNvSpPr txBox="1"/>
          <p:nvPr/>
        </p:nvSpPr>
        <p:spPr>
          <a:xfrm>
            <a:off x="257600" y="379625"/>
            <a:ext cx="8420400" cy="32694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70000"/>
              </a:lnSpc>
              <a:spcBef>
                <a:spcPts val="0"/>
              </a:spcBef>
              <a:spcAft>
                <a:spcPts val="0"/>
              </a:spcAft>
              <a:buClr>
                <a:schemeClr val="dk1"/>
              </a:buClr>
              <a:buSzPts val="1600"/>
              <a:buFont typeface="Arial"/>
              <a:buChar char="•"/>
            </a:pPr>
            <a:r>
              <a:rPr b="0" i="0" lang="en-US" sz="1600" u="none" cap="none" strike="noStrike">
                <a:solidFill>
                  <a:schemeClr val="dk1"/>
                </a:solidFill>
                <a:latin typeface="Garamond"/>
                <a:ea typeface="Garamond"/>
                <a:cs typeface="Garamond"/>
                <a:sym typeface="Garamond"/>
              </a:rPr>
              <a:t>Launched in July 2020</a:t>
            </a:r>
            <a:endParaRPr/>
          </a:p>
          <a:p>
            <a:pPr indent="-285750" lvl="0" marL="285750" marR="0" rtl="0" algn="l">
              <a:lnSpc>
                <a:spcPct val="170000"/>
              </a:lnSpc>
              <a:spcBef>
                <a:spcPts val="0"/>
              </a:spcBef>
              <a:spcAft>
                <a:spcPts val="0"/>
              </a:spcAft>
              <a:buClr>
                <a:schemeClr val="dk1"/>
              </a:buClr>
              <a:buSzPts val="1600"/>
              <a:buFont typeface="Arial"/>
              <a:buChar char="•"/>
            </a:pPr>
            <a:r>
              <a:rPr b="0" i="0" lang="en-US" sz="1600" u="none" cap="none" strike="noStrike">
                <a:solidFill>
                  <a:schemeClr val="dk1"/>
                </a:solidFill>
                <a:latin typeface="Garamond"/>
                <a:ea typeface="Garamond"/>
                <a:cs typeface="Garamond"/>
                <a:sym typeface="Garamond"/>
              </a:rPr>
              <a:t>Thematic sanctions regime</a:t>
            </a:r>
            <a:endParaRPr/>
          </a:p>
          <a:p>
            <a:pPr indent="-285750" lvl="0" marL="285750" marR="0" rtl="0" algn="l">
              <a:lnSpc>
                <a:spcPct val="170000"/>
              </a:lnSpc>
              <a:spcBef>
                <a:spcPts val="0"/>
              </a:spcBef>
              <a:spcAft>
                <a:spcPts val="0"/>
              </a:spcAft>
              <a:buClr>
                <a:schemeClr val="dk1"/>
              </a:buClr>
              <a:buSzPts val="1600"/>
              <a:buFont typeface="Arial"/>
              <a:buChar char="•"/>
            </a:pPr>
            <a:r>
              <a:rPr b="0" i="0" lang="en-US" sz="1600" u="none" cap="none" strike="noStrike">
                <a:solidFill>
                  <a:schemeClr val="dk1"/>
                </a:solidFill>
                <a:latin typeface="Garamond"/>
                <a:ea typeface="Garamond"/>
                <a:cs typeface="Garamond"/>
                <a:sym typeface="Garamond"/>
              </a:rPr>
              <a:t>The UK’s first major unilateral sanctions regime post-Brexit</a:t>
            </a:r>
            <a:endParaRPr/>
          </a:p>
          <a:p>
            <a:pPr indent="-285750" lvl="0" marL="285750" marR="0" rtl="0" algn="l">
              <a:lnSpc>
                <a:spcPct val="170000"/>
              </a:lnSpc>
              <a:spcBef>
                <a:spcPts val="0"/>
              </a:spcBef>
              <a:spcAft>
                <a:spcPts val="0"/>
              </a:spcAft>
              <a:buClr>
                <a:schemeClr val="dk1"/>
              </a:buClr>
              <a:buSzPts val="1600"/>
              <a:buFont typeface="Arial"/>
              <a:buChar char="•"/>
            </a:pPr>
            <a:r>
              <a:rPr b="0" i="0" lang="en-US" sz="1600" u="none" cap="none" strike="noStrike">
                <a:solidFill>
                  <a:schemeClr val="dk1"/>
                </a:solidFill>
                <a:latin typeface="Garamond"/>
                <a:ea typeface="Garamond"/>
                <a:cs typeface="Garamond"/>
                <a:sym typeface="Garamond"/>
              </a:rPr>
              <a:t>Three human rights within scope: </a:t>
            </a:r>
            <a:endParaRPr/>
          </a:p>
          <a:p>
            <a:pPr indent="0" lvl="0" marL="0" marR="0" rtl="0" algn="l">
              <a:lnSpc>
                <a:spcPct val="170000"/>
              </a:lnSpc>
              <a:spcBef>
                <a:spcPts val="0"/>
              </a:spcBef>
              <a:spcAft>
                <a:spcPts val="0"/>
              </a:spcAft>
              <a:buClr>
                <a:srgbClr val="000000"/>
              </a:buClr>
              <a:buSzPts val="1600"/>
              <a:buFont typeface="Garamond"/>
              <a:buNone/>
            </a:pPr>
            <a:r>
              <a:rPr b="0" i="0" lang="en-US" sz="1600" u="none" cap="none" strike="noStrike">
                <a:solidFill>
                  <a:srgbClr val="000000"/>
                </a:solidFill>
                <a:latin typeface="Garamond"/>
                <a:ea typeface="Garamond"/>
                <a:cs typeface="Garamond"/>
                <a:sym typeface="Garamond"/>
              </a:rPr>
              <a:t>(1)  </a:t>
            </a:r>
            <a:r>
              <a:rPr b="1" i="0" lang="en-US" sz="1600" u="none" cap="none" strike="noStrike">
                <a:solidFill>
                  <a:srgbClr val="92D050"/>
                </a:solidFill>
                <a:latin typeface="Garamond"/>
                <a:ea typeface="Garamond"/>
                <a:cs typeface="Garamond"/>
                <a:sym typeface="Garamond"/>
              </a:rPr>
              <a:t>right to life</a:t>
            </a:r>
            <a:r>
              <a:rPr b="0" i="0" lang="en-US" sz="1600" u="none" cap="none" strike="noStrike">
                <a:solidFill>
                  <a:srgbClr val="000000"/>
                </a:solidFill>
                <a:latin typeface="Garamond"/>
                <a:ea typeface="Garamond"/>
                <a:cs typeface="Garamond"/>
                <a:sym typeface="Garamond"/>
              </a:rPr>
              <a:t>; </a:t>
            </a:r>
            <a:endParaRPr/>
          </a:p>
          <a:p>
            <a:pPr indent="0" lvl="0" marL="0" marR="0" rtl="0" algn="l">
              <a:lnSpc>
                <a:spcPct val="170000"/>
              </a:lnSpc>
              <a:spcBef>
                <a:spcPts val="0"/>
              </a:spcBef>
              <a:spcAft>
                <a:spcPts val="0"/>
              </a:spcAft>
              <a:buClr>
                <a:srgbClr val="000000"/>
              </a:buClr>
              <a:buSzPts val="1600"/>
              <a:buFont typeface="Garamond"/>
              <a:buNone/>
            </a:pPr>
            <a:r>
              <a:rPr b="0" i="0" lang="en-US" sz="1600" u="none" cap="none" strike="noStrike">
                <a:solidFill>
                  <a:srgbClr val="000000"/>
                </a:solidFill>
                <a:latin typeface="Garamond"/>
                <a:ea typeface="Garamond"/>
                <a:cs typeface="Garamond"/>
                <a:sym typeface="Garamond"/>
              </a:rPr>
              <a:t>(2) right not to be subjected to </a:t>
            </a:r>
            <a:r>
              <a:rPr b="1" i="0" lang="en-US" sz="1600" u="none" cap="none" strike="noStrike">
                <a:solidFill>
                  <a:srgbClr val="92D050"/>
                </a:solidFill>
                <a:latin typeface="Garamond"/>
                <a:ea typeface="Garamond"/>
                <a:cs typeface="Garamond"/>
                <a:sym typeface="Garamond"/>
              </a:rPr>
              <a:t>torture</a:t>
            </a:r>
            <a:r>
              <a:rPr b="1" i="0" lang="en-US" sz="1600" u="none" cap="none" strike="noStrike">
                <a:solidFill>
                  <a:srgbClr val="000000"/>
                </a:solidFill>
                <a:latin typeface="Garamond"/>
                <a:ea typeface="Garamond"/>
                <a:cs typeface="Garamond"/>
                <a:sym typeface="Garamond"/>
              </a:rPr>
              <a:t> </a:t>
            </a:r>
            <a:r>
              <a:rPr b="0" i="0" lang="en-US" sz="1600" u="none" cap="none" strike="noStrike">
                <a:solidFill>
                  <a:srgbClr val="000000"/>
                </a:solidFill>
                <a:latin typeface="Garamond"/>
                <a:ea typeface="Garamond"/>
                <a:cs typeface="Garamond"/>
                <a:sym typeface="Garamond"/>
              </a:rPr>
              <a:t>or cruel, inhuman or degrading treatment or punishment; </a:t>
            </a:r>
            <a:endParaRPr/>
          </a:p>
          <a:p>
            <a:pPr indent="0" lvl="0" marL="0" marR="0" rtl="0" algn="l">
              <a:lnSpc>
                <a:spcPct val="170000"/>
              </a:lnSpc>
              <a:spcBef>
                <a:spcPts val="0"/>
              </a:spcBef>
              <a:spcAft>
                <a:spcPts val="0"/>
              </a:spcAft>
              <a:buClr>
                <a:srgbClr val="000000"/>
              </a:buClr>
              <a:buSzPts val="1600"/>
              <a:buFont typeface="Garamond"/>
              <a:buNone/>
            </a:pPr>
            <a:r>
              <a:rPr b="0" i="0" lang="en-US" sz="1600" u="none" cap="none" strike="noStrike">
                <a:solidFill>
                  <a:srgbClr val="000000"/>
                </a:solidFill>
                <a:latin typeface="Garamond"/>
                <a:ea typeface="Garamond"/>
                <a:cs typeface="Garamond"/>
                <a:sym typeface="Garamond"/>
              </a:rPr>
              <a:t>(3) right to be free from slavery, not to be held in servitude or required to perform </a:t>
            </a:r>
            <a:r>
              <a:rPr b="1" i="0" lang="en-US" sz="1600" u="none" cap="none" strike="noStrike">
                <a:solidFill>
                  <a:srgbClr val="92D050"/>
                </a:solidFill>
                <a:latin typeface="Garamond"/>
                <a:ea typeface="Garamond"/>
                <a:cs typeface="Garamond"/>
                <a:sym typeface="Garamond"/>
              </a:rPr>
              <a:t>forced</a:t>
            </a:r>
            <a:r>
              <a:rPr b="0" i="0" lang="en-US" sz="1600" u="none" cap="none" strike="noStrike">
                <a:solidFill>
                  <a:srgbClr val="000000"/>
                </a:solidFill>
                <a:latin typeface="Garamond"/>
                <a:ea typeface="Garamond"/>
                <a:cs typeface="Garamond"/>
                <a:sym typeface="Garamond"/>
              </a:rPr>
              <a:t> or compulsory </a:t>
            </a:r>
            <a:r>
              <a:rPr b="1" i="0" lang="en-US" sz="1600" u="none" cap="none" strike="noStrike">
                <a:solidFill>
                  <a:srgbClr val="92D050"/>
                </a:solidFill>
                <a:latin typeface="Garamond"/>
                <a:ea typeface="Garamond"/>
                <a:cs typeface="Garamond"/>
                <a:sym typeface="Garamond"/>
              </a:rPr>
              <a:t>labour</a:t>
            </a:r>
            <a:r>
              <a:rPr b="0" i="0" lang="en-US" sz="1600" u="none" cap="none" strike="noStrike">
                <a:solidFill>
                  <a:srgbClr val="92D050"/>
                </a:solidFill>
                <a:latin typeface="Garamond"/>
                <a:ea typeface="Garamond"/>
                <a:cs typeface="Garamond"/>
                <a:sym typeface="Garamond"/>
              </a:rPr>
              <a:t>. </a:t>
            </a:r>
            <a:endParaRPr b="0" i="0" sz="1600" u="none" cap="none" strike="noStrike">
              <a:solidFill>
                <a:srgbClr val="000000"/>
              </a:solidFill>
              <a:latin typeface="Garamond"/>
              <a:ea typeface="Garamond"/>
              <a:cs typeface="Garamond"/>
              <a:sym typeface="Garamond"/>
            </a:endParaRPr>
          </a:p>
        </p:txBody>
      </p:sp>
      <p:pic>
        <p:nvPicPr>
          <p:cNvPr descr="ILP logo.png" id="131" name="Google Shape;131;p9"/>
          <p:cNvPicPr preferRelativeResize="0"/>
          <p:nvPr/>
        </p:nvPicPr>
        <p:blipFill rotWithShape="1">
          <a:blip r:embed="rId3">
            <a:alphaModFix/>
          </a:blip>
          <a:srcRect b="0" l="0" r="0" t="0"/>
          <a:stretch/>
        </p:blipFill>
        <p:spPr>
          <a:xfrm>
            <a:off x="6906672" y="4176546"/>
            <a:ext cx="1923899" cy="6507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